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48"/>
  </p:notesMasterIdLst>
  <p:handoutMasterIdLst>
    <p:handoutMasterId r:id="rId49"/>
  </p:handoutMasterIdLst>
  <p:sldIdLst>
    <p:sldId id="302" r:id="rId5"/>
    <p:sldId id="296" r:id="rId6"/>
    <p:sldId id="319" r:id="rId7"/>
    <p:sldId id="320" r:id="rId8"/>
    <p:sldId id="331" r:id="rId9"/>
    <p:sldId id="340" r:id="rId10"/>
    <p:sldId id="335" r:id="rId11"/>
    <p:sldId id="338" r:id="rId12"/>
    <p:sldId id="332" r:id="rId13"/>
    <p:sldId id="333" r:id="rId14"/>
    <p:sldId id="336" r:id="rId15"/>
    <p:sldId id="337" r:id="rId16"/>
    <p:sldId id="339" r:id="rId17"/>
    <p:sldId id="334" r:id="rId18"/>
    <p:sldId id="341" r:id="rId19"/>
    <p:sldId id="344" r:id="rId20"/>
    <p:sldId id="342" r:id="rId21"/>
    <p:sldId id="343" r:id="rId22"/>
    <p:sldId id="303" r:id="rId23"/>
    <p:sldId id="317" r:id="rId24"/>
    <p:sldId id="345" r:id="rId25"/>
    <p:sldId id="346" r:id="rId26"/>
    <p:sldId id="347" r:id="rId27"/>
    <p:sldId id="348" r:id="rId28"/>
    <p:sldId id="351" r:id="rId29"/>
    <p:sldId id="350" r:id="rId30"/>
    <p:sldId id="349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7" r:id="rId46"/>
    <p:sldId id="368" r:id="rId4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83274" autoAdjust="0"/>
  </p:normalViewPr>
  <p:slideViewPr>
    <p:cSldViewPr snapToGrid="0">
      <p:cViewPr>
        <p:scale>
          <a:sx n="60" d="100"/>
          <a:sy n="60" d="100"/>
        </p:scale>
        <p:origin x="-77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Foglio1!$A$3</c:f>
              <c:strCache>
                <c:ptCount val="1"/>
                <c:pt idx="0">
                  <c:v>milestone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Foglio1!$A$4:$A$9</c:f>
              <c:numCache>
                <c:formatCode>General</c:formatCode>
                <c:ptCount val="6"/>
                <c:pt idx="0">
                  <c:v>88</c:v>
                </c:pt>
                <c:pt idx="1">
                  <c:v>56</c:v>
                </c:pt>
                <c:pt idx="2">
                  <c:v>17</c:v>
                </c:pt>
                <c:pt idx="3">
                  <c:v>20</c:v>
                </c:pt>
                <c:pt idx="4">
                  <c:v>22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E-4B69-9CA7-498AB558B7DB}"/>
            </c:ext>
          </c:extLst>
        </c:ser>
        <c:ser>
          <c:idx val="1"/>
          <c:order val="1"/>
          <c:tx>
            <c:strRef>
              <c:f>Foglio1!$B$3</c:f>
              <c:strCache>
                <c:ptCount val="1"/>
                <c:pt idx="0">
                  <c:v>target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Foglio1!$B$4:$B$9</c:f>
              <c:numCache>
                <c:formatCode>General</c:formatCode>
                <c:ptCount val="6"/>
                <c:pt idx="0">
                  <c:v>132</c:v>
                </c:pt>
                <c:pt idx="1">
                  <c:v>85</c:v>
                </c:pt>
                <c:pt idx="2">
                  <c:v>15</c:v>
                </c:pt>
                <c:pt idx="3">
                  <c:v>32</c:v>
                </c:pt>
                <c:pt idx="4">
                  <c:v>32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6E-4B69-9CA7-498AB558B7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5428096"/>
        <c:axId val="125429632"/>
      </c:barChart>
      <c:catAx>
        <c:axId val="125428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429632"/>
        <c:crosses val="autoZero"/>
        <c:auto val="1"/>
        <c:lblAlgn val="ctr"/>
        <c:lblOffset val="100"/>
        <c:noMultiLvlLbl val="0"/>
      </c:catAx>
      <c:valAx>
        <c:axId val="1254296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542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25417433965881"/>
          <c:y val="6.4446280245835083E-2"/>
          <c:w val="0.19535250738691501"/>
          <c:h val="6.897698955215088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0.01872</cdr:x>
      <cdr:y>0.79483</cdr:y>
    </cdr:from>
    <cdr:to>
      <cdr:x>0.17949</cdr:x>
      <cdr:y>1</cdr:y>
    </cdr:to>
    <cdr:sp macro="" textlink="">
      <cdr:nvSpPr>
        <cdr:cNvPr id="2" name="TextBox 56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37E2F62A-3AB9-447F-A236-8A412A8DEB0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84143" y="1967355"/>
          <a:ext cx="1581037" cy="507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300"/>
            </a:spcAft>
            <a:buClrTx/>
            <a:buSzTx/>
            <a:buFont typeface="Segoe UI" panose="020B0502040204020203" pitchFamily="34" charset="0"/>
            <a:buChar char="​"/>
            <a:tabLst/>
            <a:defRPr/>
          </a:pPr>
          <a:r>
            <a: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rPr>
            <a:t>Digitalizzazione, innovazione, competitività e cultura</a:t>
          </a:r>
        </a:p>
      </cdr:txBody>
    </cdr:sp>
  </cdr:relSizeAnchor>
  <cdr:relSizeAnchor xmlns:cdr="http://schemas.openxmlformats.org/drawingml/2006/chartDrawing">
    <cdr:from>
      <cdr:x>0.18564</cdr:x>
      <cdr:y>0.80673</cdr:y>
    </cdr:from>
    <cdr:to>
      <cdr:x>0.34114</cdr:x>
      <cdr:y>0.94351</cdr:y>
    </cdr:to>
    <cdr:sp macro="" textlink="">
      <cdr:nvSpPr>
        <cdr:cNvPr id="3" name="TextBox 5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67B9B4E3-FCBB-4E5B-B63F-27E7D2AAF973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825746" y="1996814"/>
          <a:ext cx="1529255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300"/>
            </a:spcAft>
            <a:buClrTx/>
            <a:buSzTx/>
            <a:buFont typeface="Segoe UI" panose="020B0502040204020203" pitchFamily="34" charset="0"/>
            <a:buNone/>
            <a:tabLst/>
            <a:defRPr/>
          </a:pPr>
          <a:r>
            <a: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rPr>
            <a:t>Rivoluzione verde e transizione ecologica</a:t>
          </a:r>
        </a:p>
      </cdr:txBody>
    </cdr:sp>
  </cdr:relSizeAnchor>
  <cdr:relSizeAnchor xmlns:cdr="http://schemas.openxmlformats.org/drawingml/2006/chartDrawing">
    <cdr:from>
      <cdr:x>0.34916</cdr:x>
      <cdr:y>0.83338</cdr:y>
    </cdr:from>
    <cdr:to>
      <cdr:x>0.49664</cdr:x>
      <cdr:y>0.97016</cdr:y>
    </cdr:to>
    <cdr:sp macro="" textlink="">
      <cdr:nvSpPr>
        <cdr:cNvPr id="4" name="TextBox 5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F1EB9033-C77C-49E3-8753-4A53A454EF70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433830" y="2062781"/>
          <a:ext cx="1450428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300"/>
            </a:spcAft>
            <a:buClrTx/>
            <a:buSzTx/>
            <a:buFont typeface="Segoe UI" panose="020B0502040204020203" pitchFamily="34" charset="0"/>
            <a:buNone/>
            <a:tabLst/>
            <a:defRPr/>
          </a:pPr>
          <a:r>
            <a: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rPr>
            <a:t>Infrastrutture per una mobilità sostenibile</a:t>
          </a:r>
        </a:p>
      </cdr:txBody>
    </cdr:sp>
  </cdr:relSizeAnchor>
  <cdr:relSizeAnchor xmlns:cdr="http://schemas.openxmlformats.org/drawingml/2006/chartDrawing">
    <cdr:from>
      <cdr:x>0.52398</cdr:x>
      <cdr:y>0.81227</cdr:y>
    </cdr:from>
    <cdr:to>
      <cdr:x>0.64383</cdr:x>
      <cdr:y>0.94904</cdr:y>
    </cdr:to>
    <cdr:sp macro="" textlink="">
      <cdr:nvSpPr>
        <cdr:cNvPr id="5" name="TextBox 5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57704727-D0B2-47FE-B12B-6F1788E57F19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153143" y="2010507"/>
          <a:ext cx="117870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300"/>
            </a:spcAft>
            <a:buClrTx/>
            <a:buSzTx/>
            <a:buFont typeface="Segoe UI" panose="020B0502040204020203" pitchFamily="34" charset="0"/>
            <a:buNone/>
            <a:tabLst/>
            <a:defRPr/>
          </a:pPr>
          <a:r>
            <a: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rPr>
            <a:t>Istruzione e ricerca</a:t>
          </a:r>
        </a:p>
      </cdr:txBody>
    </cdr:sp>
  </cdr:relSizeAnchor>
  <cdr:relSizeAnchor xmlns:cdr="http://schemas.openxmlformats.org/drawingml/2006/chartDrawing">
    <cdr:from>
      <cdr:x>0.68672</cdr:x>
      <cdr:y>0.81864</cdr:y>
    </cdr:from>
    <cdr:to>
      <cdr:x>0.80657</cdr:x>
      <cdr:y>0.95541</cdr:y>
    </cdr:to>
    <cdr:sp macro="" textlink="">
      <cdr:nvSpPr>
        <cdr:cNvPr id="6" name="TextBox 5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0A8D16C2-B7DC-4E0A-B404-768B7D57191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753637" y="2026274"/>
          <a:ext cx="117870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300"/>
            </a:spcAft>
            <a:buClrTx/>
            <a:buSzTx/>
            <a:buFont typeface="Segoe UI" panose="020B0502040204020203" pitchFamily="34" charset="0"/>
            <a:buNone/>
            <a:tabLst/>
            <a:defRPr/>
          </a:pPr>
          <a:r>
            <a: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rPr>
            <a:t>Inclusione e coesione</a:t>
          </a:r>
        </a:p>
      </cdr:txBody>
    </cdr:sp>
  </cdr:relSizeAnchor>
  <cdr:relSizeAnchor xmlns:cdr="http://schemas.openxmlformats.org/drawingml/2006/chartDrawing">
    <cdr:from>
      <cdr:x>0.84969</cdr:x>
      <cdr:y>0.83607</cdr:y>
    </cdr:from>
    <cdr:to>
      <cdr:x>0.96954</cdr:x>
      <cdr:y>0.90446</cdr:y>
    </cdr:to>
    <cdr:sp macro="" textlink="">
      <cdr:nvSpPr>
        <cdr:cNvPr id="7" name="TextBox 5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F75FFCBE-11A0-46FA-A963-CDEE61D7298D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8356382" y="2069426"/>
          <a:ext cx="1178702" cy="169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300"/>
            </a:spcAft>
            <a:buClrTx/>
            <a:buSzTx/>
            <a:buFont typeface="Segoe UI" panose="020B0502040204020203" pitchFamily="34" charset="0"/>
            <a:buNone/>
            <a:tabLst/>
            <a:defRPr/>
          </a:pPr>
          <a:r>
            <a: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rPr>
            <a:t>Salute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52BAE-439A-4FC8-8655-99AAAEB01D21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176B-96D9-4935-94ED-396780CCE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37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51B7-D1FD-484D-9665-DAAE23E1A784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96FAA-A9DD-444E-AAB0-7E9234A0C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64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96FAA-A9DD-444E-AAB0-7E9234A0C1F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37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6FAA-A9DD-444E-AAB0-7E9234A0C1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14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96FAA-A9DD-444E-AAB0-7E9234A0C1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06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6FAA-A9DD-444E-AAB0-7E9234A0C1F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14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70D8EC6-05AF-42E8-967A-AAD7AD80F81C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72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057D-6A4F-431D-96FE-2A6C51CDA8F8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33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3762-40E7-4456-B57E-599A6885D454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8880-91AB-48E8-BE9C-4F0F7BBF2859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88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CDF5-9C9C-44D9-8D59-F569663E130C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6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B067-3B22-42E3-B521-8212467F7A55}" type="datetime1">
              <a:rPr lang="it-IT" smtClean="0"/>
              <a:t>25/11/2022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89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A9A-AE73-4C86-9BB9-19EF17F31910}" type="datetime1">
              <a:rPr lang="it-IT" smtClean="0"/>
              <a:t>25/11/2022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77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5E3A-8505-46E3-8727-03942588E388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63-396D-43E8-A741-75AB7B866696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0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CE15-04C7-4618-95DB-ED79C8E3A217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13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418-C66F-482C-A2AE-8C47E252DB0C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76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234-F74D-49AA-A11A-76052BA5687A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42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E194-C971-4739-81F1-E8777D881483}" type="datetime1">
              <a:rPr lang="it-IT" smtClean="0"/>
              <a:t>25/11/2022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2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26A4-72B2-441B-A754-36D12F008D9C}" type="datetime1">
              <a:rPr lang="it-IT" smtClean="0"/>
              <a:t>25/11/2022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51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4A30-5C7A-4441-B5D7-70720E734D76}" type="datetime1">
              <a:rPr lang="it-IT" smtClean="0"/>
              <a:t>25/11/2022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14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D286-1E23-4496-AB18-A7DF5C8CE213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48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EBD2-745A-4FFD-9F97-D0274C7E853B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7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B760-DED4-4157-BBB8-83F0E672D44A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E66D-A13A-4C27-A19D-D7B0DBB2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17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6227" y="301726"/>
            <a:ext cx="11927304" cy="195274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Fondazione ITS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3200" b="1" dirty="0" smtClean="0"/>
              <a:t>Information &amp; </a:t>
            </a:r>
            <a:r>
              <a:rPr lang="en-US" sz="3200" b="1" dirty="0"/>
              <a:t>Communications Technology </a:t>
            </a:r>
            <a:r>
              <a:rPr lang="en-US" sz="3200" b="1" dirty="0" smtClean="0"/>
              <a:t>Academy</a:t>
            </a:r>
            <a:endParaRPr lang="it-IT" sz="3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0620" y="2529984"/>
            <a:ext cx="11256579" cy="1655762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 smtClean="0">
                <a:solidFill>
                  <a:schemeClr val="tx1">
                    <a:lumMod val="95000"/>
                  </a:schemeClr>
                </a:solidFill>
              </a:rPr>
              <a:t>Progetto </a:t>
            </a:r>
          </a:p>
          <a:p>
            <a:pPr algn="ctr"/>
            <a:r>
              <a:rPr lang="it-IT" sz="4400" b="1" dirty="0" smtClean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it-IT" sz="4400" b="1" dirty="0" smtClean="0"/>
              <a:t>ORA </a:t>
            </a:r>
            <a:r>
              <a:rPr lang="it-IT" sz="4400" b="1" dirty="0"/>
              <a:t>– </a:t>
            </a:r>
            <a:r>
              <a:rPr lang="it-IT" sz="4400" b="1" dirty="0" err="1"/>
              <a:t>dOpo</a:t>
            </a:r>
            <a:r>
              <a:rPr lang="it-IT" sz="4400" b="1" dirty="0"/>
              <a:t> </a:t>
            </a:r>
            <a:r>
              <a:rPr lang="it-IT" sz="4400" b="1" dirty="0" smtClean="0"/>
              <a:t>la </a:t>
            </a:r>
            <a:r>
              <a:rPr lang="it-IT" sz="4400" b="1" dirty="0" err="1" smtClean="0"/>
              <a:t>matuRità</a:t>
            </a:r>
            <a:r>
              <a:rPr lang="it-IT" sz="4400" b="1" dirty="0" smtClean="0"/>
              <a:t> </a:t>
            </a:r>
            <a:r>
              <a:rPr lang="it-IT" sz="4400" b="1" dirty="0" err="1"/>
              <a:t>cosA</a:t>
            </a:r>
            <a:r>
              <a:rPr lang="it-IT" sz="4400" b="1" dirty="0"/>
              <a:t> farò</a:t>
            </a:r>
            <a:r>
              <a:rPr lang="it-IT" sz="4400" b="1" dirty="0" smtClean="0"/>
              <a:t>?»</a:t>
            </a:r>
            <a:endParaRPr lang="it-IT" sz="4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8" y="5760496"/>
            <a:ext cx="7838091" cy="109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39" y="5760496"/>
            <a:ext cx="2304392" cy="102385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7" name="Picture 3" descr="C:\Users\Federsanita\Google Drive (chilelli.enzo61@gmail.com)\Progetti\ITS-ICTacademy\Loghi ed immagini\logo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496"/>
            <a:ext cx="2081048" cy="109750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asellaDiTesto 3"/>
          <p:cNvSpPr txBox="1"/>
          <p:nvPr/>
        </p:nvSpPr>
        <p:spPr>
          <a:xfrm>
            <a:off x="2081048" y="4887310"/>
            <a:ext cx="857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Seminario 2: Orientamento al lavoro</a:t>
            </a:r>
          </a:p>
        </p:txBody>
      </p:sp>
    </p:spTree>
    <p:extLst>
      <p:ext uri="{BB962C8B-B14F-4D97-AF65-F5344CB8AC3E}">
        <p14:creationId xmlns:p14="http://schemas.microsoft.com/office/powerpoint/2010/main" val="10232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806" y="618518"/>
            <a:ext cx="10862441" cy="1478570"/>
          </a:xfrm>
        </p:spPr>
        <p:txBody>
          <a:bodyPr/>
          <a:lstStyle/>
          <a:p>
            <a:r>
              <a:rPr lang="it-IT" b="1" dirty="0"/>
              <a:t>quali sono i Lavori più ricercati PER LAUREATI?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 smtClean="0"/>
              <a:t>Medici, infermieri, fisiatri e fisioterapisti</a:t>
            </a:r>
          </a:p>
          <a:p>
            <a:pPr marL="0" indent="0">
              <a:buNone/>
            </a:pPr>
            <a:r>
              <a:rPr lang="it-IT" sz="3200" dirty="0" smtClean="0"/>
              <a:t>La </a:t>
            </a:r>
            <a:r>
              <a:rPr lang="it-IT" sz="3200" dirty="0"/>
              <a:t>Sanità è un settore che non va mai in crisi; ecco perché tra le figure professionali più ricercate dalle aziende italiane troviamo quella del medico, dell’infermiere e delle altre figure legate alla diagnosi e </a:t>
            </a:r>
            <a:r>
              <a:rPr lang="it-IT" sz="3200" dirty="0" smtClean="0"/>
              <a:t>cura.</a:t>
            </a:r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3281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386" y="618518"/>
            <a:ext cx="11067393" cy="1478570"/>
          </a:xfrm>
        </p:spPr>
        <p:txBody>
          <a:bodyPr/>
          <a:lstStyle/>
          <a:p>
            <a:r>
              <a:rPr lang="it-IT" b="1" dirty="0"/>
              <a:t>quali sono i Lavori più ricercati PER LAUREATI?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/>
              <a:t>Tecnici specializzati</a:t>
            </a:r>
          </a:p>
          <a:p>
            <a:pPr marL="0" indent="0" algn="just">
              <a:buNone/>
            </a:pPr>
            <a:r>
              <a:rPr lang="it-IT" sz="4000" dirty="0" smtClean="0"/>
              <a:t>ossia </a:t>
            </a:r>
            <a:r>
              <a:rPr lang="it-IT" sz="4000" dirty="0"/>
              <a:t>coloro che operano per </a:t>
            </a:r>
            <a:r>
              <a:rPr lang="it-IT" sz="4000" dirty="0" smtClean="0"/>
              <a:t>la progettazione ed il </a:t>
            </a:r>
            <a:r>
              <a:rPr lang="it-IT" sz="4000" dirty="0"/>
              <a:t>corretto funzionamento delle attrezzature tecniche;</a:t>
            </a:r>
          </a:p>
          <a:p>
            <a:endParaRPr lang="it-IT" sz="40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7317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276" y="618518"/>
            <a:ext cx="10830910" cy="1478570"/>
          </a:xfrm>
        </p:spPr>
        <p:txBody>
          <a:bodyPr/>
          <a:lstStyle/>
          <a:p>
            <a:r>
              <a:rPr lang="it-IT" b="1" dirty="0"/>
              <a:t>quali sono i Lavori più ricercati PER LAUREATI?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 smtClean="0"/>
              <a:t>Esperti Turismo, alberghiero </a:t>
            </a:r>
            <a:r>
              <a:rPr lang="it-IT" sz="3200" b="1" dirty="0"/>
              <a:t>e </a:t>
            </a:r>
            <a:r>
              <a:rPr lang="it-IT" sz="3200" b="1" dirty="0" smtClean="0"/>
              <a:t>ristorazione</a:t>
            </a:r>
            <a:r>
              <a:rPr lang="it-IT" sz="3200" dirty="0"/>
              <a:t>. </a:t>
            </a:r>
            <a:endParaRPr lang="it-IT" sz="3200" dirty="0" smtClean="0"/>
          </a:p>
          <a:p>
            <a:pPr marL="0" indent="0" algn="ctr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Nella </a:t>
            </a:r>
            <a:r>
              <a:rPr lang="it-IT" sz="3200" dirty="0"/>
              <a:t>classifica delle professioni più ricercate dalle aziende italiane troviamo anche tutte quelle figure legate al settore del turismo. </a:t>
            </a:r>
            <a:endParaRPr lang="it-IT" sz="3200" dirty="0" smtClean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9449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511" y="502450"/>
            <a:ext cx="10830910" cy="1478570"/>
          </a:xfrm>
        </p:spPr>
        <p:txBody>
          <a:bodyPr/>
          <a:lstStyle/>
          <a:p>
            <a:r>
              <a:rPr lang="it-IT" b="1" dirty="0"/>
              <a:t>quali sono i Lavori più ricercati PER LAUREATI?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4116" y="1634632"/>
            <a:ext cx="9905999" cy="4372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 smtClean="0"/>
              <a:t>Esperti nella transizione ecologica</a:t>
            </a:r>
            <a:r>
              <a:rPr lang="it-IT" sz="3200" dirty="0" smtClean="0"/>
              <a:t>. </a:t>
            </a:r>
          </a:p>
          <a:p>
            <a:pPr marL="0" indent="0" algn="ctr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Nella </a:t>
            </a:r>
            <a:r>
              <a:rPr lang="it-IT" sz="3200" dirty="0"/>
              <a:t>classifica delle professioni più ricercate dalle aziende italiane troviamo anche </a:t>
            </a:r>
            <a:r>
              <a:rPr lang="it-IT" sz="3200" dirty="0" smtClean="0"/>
              <a:t>gli esperti in </a:t>
            </a:r>
            <a:r>
              <a:rPr lang="it-IT" sz="3200" dirty="0" err="1" smtClean="0"/>
              <a:t>efficentamento</a:t>
            </a:r>
            <a:r>
              <a:rPr lang="it-IT" sz="3200" dirty="0" smtClean="0"/>
              <a:t> energetico e tutte </a:t>
            </a:r>
            <a:r>
              <a:rPr lang="it-IT" sz="3200" dirty="0"/>
              <a:t>quelle figure legate al settore </a:t>
            </a:r>
            <a:r>
              <a:rPr lang="it-IT" sz="3200" dirty="0" smtClean="0"/>
              <a:t>della transizione ecologica.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5414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510" y="145552"/>
            <a:ext cx="10862442" cy="1478570"/>
          </a:xfrm>
        </p:spPr>
        <p:txBody>
          <a:bodyPr/>
          <a:lstStyle/>
          <a:p>
            <a:r>
              <a:rPr lang="it-IT" b="1" dirty="0"/>
              <a:t>quali sono i Lavori più ricercati PER LAUREATI?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560" y="1287790"/>
            <a:ext cx="11067392" cy="39463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b="1" dirty="0" smtClean="0"/>
              <a:t>Laureati in giurisprudenza</a:t>
            </a:r>
          </a:p>
          <a:p>
            <a:pPr marL="0" indent="0">
              <a:buNone/>
            </a:pPr>
            <a:r>
              <a:rPr lang="it-IT" sz="3200" dirty="0" smtClean="0"/>
              <a:t>Ma attenzione, visto l’altissimo numero di avvocati presenti in Italia (la media è circa doppia rispetto agli altri Paesi UE) in questo ambito le richieste da parte delle aziende sono molto specifiche: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3200" dirty="0" smtClean="0"/>
              <a:t>Diritto internazionale;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3200" dirty="0" smtClean="0"/>
              <a:t>Pubblica Amministrazione;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3200" dirty="0" smtClean="0"/>
              <a:t>Risorse umane e scienze del lavoro;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3200" dirty="0" smtClean="0"/>
              <a:t>Innovazione.</a:t>
            </a:r>
            <a:endParaRPr lang="it-IT" sz="32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50" y="70493"/>
            <a:ext cx="1331649" cy="59165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449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3946294-1662-FCFC-497C-56354D56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4" y="618518"/>
            <a:ext cx="10531366" cy="1005566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/>
              <a:t>lo sviluppo economico </a:t>
            </a:r>
            <a:r>
              <a:rPr lang="it-IT" sz="4800" b="1" dirty="0" smtClean="0"/>
              <a:t>e  digitale</a:t>
            </a:r>
            <a:endParaRPr lang="it-IT" sz="4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DFE2D3E-A46E-AD78-C49D-7E0DAF00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64" y="2144110"/>
            <a:ext cx="11237495" cy="31425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4800" dirty="0"/>
              <a:t>Con l’innovazione tecnologica e l’uso dell’intelligenza artificiale spariranno molti vecchi lavori ma al contempo ne nasceranno di nuovi</a:t>
            </a:r>
            <a:r>
              <a:rPr lang="it-IT" sz="4800" dirty="0" smtClean="0"/>
              <a:t>.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192" y="70493"/>
            <a:ext cx="1581807" cy="70280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423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3946294-1662-FCFC-497C-56354D56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4" y="618518"/>
            <a:ext cx="10531366" cy="1005566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/>
              <a:t>lo sviluppo economico </a:t>
            </a:r>
            <a:r>
              <a:rPr lang="it-IT" sz="4800" b="1" dirty="0" smtClean="0"/>
              <a:t>e  digitale</a:t>
            </a:r>
            <a:endParaRPr lang="it-IT" sz="4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DFE2D3E-A46E-AD78-C49D-7E0DAF00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30" y="1623848"/>
            <a:ext cx="11237495" cy="3142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it-IT" sz="5400" dirty="0" smtClean="0"/>
          </a:p>
          <a:p>
            <a:pPr marL="0" indent="0" algn="ctr">
              <a:buNone/>
            </a:pPr>
            <a:r>
              <a:rPr lang="it-IT" sz="5400" dirty="0" smtClean="0"/>
              <a:t>“</a:t>
            </a:r>
            <a:r>
              <a:rPr lang="it-IT" sz="5400" b="1" i="1" u="sng" dirty="0"/>
              <a:t>Il software sta mangiando il mondo</a:t>
            </a:r>
            <a:r>
              <a:rPr lang="it-IT" sz="5400" dirty="0"/>
              <a:t>”. </a:t>
            </a:r>
            <a:endParaRPr lang="it-IT" sz="5400" dirty="0" smtClean="0"/>
          </a:p>
          <a:p>
            <a:endParaRPr lang="it-IT" sz="800" dirty="0"/>
          </a:p>
          <a:p>
            <a:pPr marL="0" indent="0" algn="r">
              <a:buNone/>
            </a:pPr>
            <a:r>
              <a:rPr lang="it-IT" sz="3600" b="1" dirty="0" smtClean="0"/>
              <a:t>Marc </a:t>
            </a:r>
            <a:r>
              <a:rPr lang="it-IT" sz="3600" b="1" dirty="0" err="1"/>
              <a:t>Andreessen</a:t>
            </a:r>
            <a:r>
              <a:rPr lang="it-IT" sz="3600" b="1" dirty="0"/>
              <a:t>, fondatore di </a:t>
            </a:r>
            <a:r>
              <a:rPr lang="it-IT" sz="3600" b="1" dirty="0" smtClean="0"/>
              <a:t>Netscape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28" y="70493"/>
            <a:ext cx="1597572" cy="70981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157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B6216DB-1521-8807-6580-20A7D98A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1092062"/>
            <a:ext cx="9905998" cy="1142043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/>
              <a:t>LA Tecnologia distrugge il lavoro?</a:t>
            </a:r>
            <a:endParaRPr lang="it-IT" sz="6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47F66ED-94F1-3816-F5BC-26AF46E6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5" y="2853559"/>
            <a:ext cx="11398469" cy="3342566"/>
          </a:xfrm>
        </p:spPr>
        <p:txBody>
          <a:bodyPr>
            <a:noAutofit/>
          </a:bodyPr>
          <a:lstStyle/>
          <a:p>
            <a:pPr marL="630238" indent="-630238">
              <a:buFont typeface="Wingdings" panose="05000000000000000000" pitchFamily="2" charset="2"/>
              <a:buChar char="Ø"/>
            </a:pPr>
            <a:r>
              <a:rPr lang="it-IT" sz="4400" dirty="0" smtClean="0"/>
              <a:t>È un’idea </a:t>
            </a:r>
            <a:r>
              <a:rPr lang="it-IT" sz="4400" dirty="0"/>
              <a:t>sbagliata </a:t>
            </a:r>
            <a:r>
              <a:rPr lang="it-IT" sz="4400" dirty="0" smtClean="0"/>
              <a:t>è invece </a:t>
            </a:r>
            <a:r>
              <a:rPr lang="it-IT" sz="4400" dirty="0"/>
              <a:t>vero il </a:t>
            </a:r>
            <a:r>
              <a:rPr lang="it-IT" sz="4400" dirty="0" smtClean="0"/>
              <a:t>contrario</a:t>
            </a:r>
          </a:p>
          <a:p>
            <a:pPr marL="630238" indent="-630238">
              <a:buFont typeface="Wingdings" panose="05000000000000000000" pitchFamily="2" charset="2"/>
              <a:buChar char="Ø"/>
            </a:pPr>
            <a:r>
              <a:rPr lang="it-IT" sz="4400" u="sng" dirty="0" smtClean="0"/>
              <a:t>Uno studio </a:t>
            </a:r>
            <a:r>
              <a:rPr lang="it-IT" sz="4400" u="sng" dirty="0"/>
              <a:t>di </a:t>
            </a:r>
            <a:r>
              <a:rPr lang="it-IT" sz="4400" u="sng" dirty="0" err="1"/>
              <a:t>McKinsey</a:t>
            </a:r>
            <a:r>
              <a:rPr lang="it-IT" sz="4400" dirty="0"/>
              <a:t> </a:t>
            </a:r>
            <a:r>
              <a:rPr lang="it-IT" sz="4400" dirty="0" smtClean="0"/>
              <a:t>ci dice che per ogni posto di lavoro «distrutto» se ne creano 2,6.</a:t>
            </a:r>
          </a:p>
          <a:p>
            <a:pPr marL="0" indent="0">
              <a:buNone/>
            </a:pPr>
            <a:endParaRPr lang="it-IT" sz="26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006" y="70493"/>
            <a:ext cx="1770993" cy="78686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469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3946294-1662-FCFC-497C-56354D56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5566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NUOVI LAVORI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DFE2D3E-A46E-AD78-C49D-7E0DAF00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3" y="1686909"/>
            <a:ext cx="10924673" cy="4737953"/>
          </a:xfrm>
        </p:spPr>
        <p:txBody>
          <a:bodyPr>
            <a:normAutofit lnSpcReduction="10000"/>
          </a:bodyPr>
          <a:lstStyle/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4400" dirty="0" smtClean="0"/>
              <a:t>Acquisti </a:t>
            </a:r>
            <a:r>
              <a:rPr lang="it-IT" sz="4400" dirty="0"/>
              <a:t>online, home banking, certificati e servizi pubblici in rete, viaggi, autoletture dei contatori, </a:t>
            </a:r>
            <a:r>
              <a:rPr lang="it-IT" sz="4400" dirty="0" err="1" smtClean="0"/>
              <a:t>blockchain</a:t>
            </a:r>
            <a:r>
              <a:rPr lang="it-IT" sz="4400" dirty="0" smtClean="0"/>
              <a:t>, NFT, </a:t>
            </a:r>
            <a:r>
              <a:rPr lang="it-IT" sz="4400" dirty="0" err="1" smtClean="0"/>
              <a:t>Metaverso</a:t>
            </a:r>
            <a:r>
              <a:rPr lang="it-IT" sz="4400" dirty="0" smtClean="0"/>
              <a:t>, </a:t>
            </a:r>
            <a:r>
              <a:rPr lang="it-IT" sz="4400" dirty="0" err="1" smtClean="0"/>
              <a:t>etc</a:t>
            </a:r>
            <a:r>
              <a:rPr lang="it-IT" sz="4400" dirty="0"/>
              <a:t>… </a:t>
            </a:r>
            <a:endParaRPr lang="it-IT" sz="4400" dirty="0" smtClean="0"/>
          </a:p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4400" dirty="0" smtClean="0"/>
              <a:t>Molti </a:t>
            </a:r>
            <a:r>
              <a:rPr lang="it-IT" sz="4400" dirty="0"/>
              <a:t>lavori non ci sono più </a:t>
            </a:r>
            <a:r>
              <a:rPr lang="it-IT" sz="4400" dirty="0" smtClean="0"/>
              <a:t>ma </a:t>
            </a:r>
            <a:r>
              <a:rPr lang="it-IT" sz="4400" dirty="0"/>
              <a:t>nel frattempo sono </a:t>
            </a:r>
            <a:r>
              <a:rPr lang="it-IT" sz="4400" dirty="0" smtClean="0"/>
              <a:t>nati e nasceranno molti lavori nel </a:t>
            </a:r>
            <a:r>
              <a:rPr lang="it-IT" sz="4400" dirty="0"/>
              <a:t>settore </a:t>
            </a:r>
            <a:r>
              <a:rPr lang="it-IT" sz="4400" dirty="0" smtClean="0"/>
              <a:t>digitale.</a:t>
            </a:r>
            <a:endParaRPr lang="it-IT" sz="4400" dirty="0"/>
          </a:p>
          <a:p>
            <a:pPr marL="361950" indent="-361950" algn="just">
              <a:buFont typeface="Wingdings" panose="05000000000000000000" pitchFamily="2" charset="2"/>
              <a:buChar char="Ø"/>
            </a:pPr>
            <a:endParaRPr lang="it-IT" sz="3200" dirty="0" smtClean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737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3946294-1662-FCFC-497C-56354D56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57" y="271509"/>
            <a:ext cx="9905998" cy="1509993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/>
              <a:t>La tecnologia volano dell’economia mondiale</a:t>
            </a:r>
            <a:endParaRPr lang="it-IT" sz="6000" b="1" dirty="0"/>
          </a:p>
        </p:txBody>
      </p:sp>
      <p:sp>
        <p:nvSpPr>
          <p:cNvPr id="3" name="Rettangolo 2"/>
          <p:cNvSpPr/>
          <p:nvPr/>
        </p:nvSpPr>
        <p:spPr>
          <a:xfrm>
            <a:off x="697832" y="1948955"/>
            <a:ext cx="107802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4800" dirty="0" smtClean="0"/>
              <a:t>Tra le prime </a:t>
            </a:r>
            <a:r>
              <a:rPr lang="it-IT" sz="4800" dirty="0"/>
              <a:t>5 compagnie al mondo per </a:t>
            </a:r>
            <a:r>
              <a:rPr lang="it-IT" sz="4800" dirty="0" smtClean="0"/>
              <a:t>capitalizzazione</a:t>
            </a:r>
            <a:r>
              <a:rPr lang="it-IT" sz="4800" dirty="0"/>
              <a:t> </a:t>
            </a:r>
            <a:r>
              <a:rPr lang="it-IT" sz="4800" dirty="0" smtClean="0"/>
              <a:t>4 sono di </a:t>
            </a:r>
            <a:r>
              <a:rPr lang="it-IT" sz="4800" dirty="0"/>
              <a:t>tecnologia in cui il software riveste un ruolo essenziale </a:t>
            </a:r>
            <a:endParaRPr lang="it-IT" sz="4800" dirty="0" smtClean="0"/>
          </a:p>
          <a:p>
            <a:pPr algn="ctr">
              <a:spcAft>
                <a:spcPts val="1200"/>
              </a:spcAft>
            </a:pPr>
            <a:r>
              <a:rPr lang="it-IT" sz="4800" b="1" dirty="0" smtClean="0"/>
              <a:t>(</a:t>
            </a:r>
            <a:r>
              <a:rPr lang="it-IT" sz="4800" b="1" dirty="0"/>
              <a:t>Apple, Microsoft, Google, Amazon)</a:t>
            </a:r>
            <a:r>
              <a:rPr lang="it-IT" sz="4800" dirty="0"/>
              <a:t>, </a:t>
            </a:r>
            <a:endParaRPr lang="it-IT" sz="4800" dirty="0" smtClean="0"/>
          </a:p>
          <a:p>
            <a:pPr algn="ctr"/>
            <a:r>
              <a:rPr lang="it-IT" sz="3600" dirty="0" smtClean="0"/>
              <a:t>la </a:t>
            </a:r>
            <a:r>
              <a:rPr lang="it-IT" sz="3600" dirty="0"/>
              <a:t>quinta è la società petrolifera degli Emirati Arabi. 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968" y="70493"/>
            <a:ext cx="1580032" cy="70201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4394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B6216DB-1521-8807-6580-20A7D98A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79" y="240146"/>
            <a:ext cx="9905998" cy="1142043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/>
              <a:t>Finanziato </a:t>
            </a:r>
            <a:r>
              <a:rPr lang="it-IT" sz="6000" b="1" dirty="0" err="1" smtClean="0"/>
              <a:t>daLLA</a:t>
            </a:r>
            <a:r>
              <a:rPr lang="it-IT" sz="6000" b="1" dirty="0" smtClean="0"/>
              <a:t>: </a:t>
            </a:r>
            <a:endParaRPr lang="it-IT" sz="6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47F66ED-94F1-3816-F5BC-26AF46E6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087821"/>
            <a:ext cx="11398469" cy="48718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800" b="1" dirty="0"/>
              <a:t>REGIONE LAZIO</a:t>
            </a:r>
            <a:br>
              <a:rPr lang="it-IT" sz="4800" b="1" dirty="0"/>
            </a:br>
            <a:r>
              <a:rPr lang="it-IT" sz="4800" b="1" dirty="0"/>
              <a:t>Assessorato Lavoro, Scuola e Formazione </a:t>
            </a:r>
            <a:br>
              <a:rPr lang="it-IT" sz="4800" b="1" dirty="0"/>
            </a:br>
            <a:r>
              <a:rPr lang="it-IT" sz="4800" b="1" dirty="0"/>
              <a:t>Direzione regionale Istruzione, Formazione e Politiche per l’Occupazione</a:t>
            </a:r>
            <a:br>
              <a:rPr lang="it-IT" sz="4800" b="1" dirty="0"/>
            </a:br>
            <a:r>
              <a:rPr lang="it-IT" sz="3600" dirty="0"/>
              <a:t>Programma Fondo Sociale Europeo Plus (FSE+) 2021- 2027</a:t>
            </a:r>
            <a:br>
              <a:rPr lang="it-IT" sz="3600" dirty="0"/>
            </a:br>
            <a:r>
              <a:rPr lang="it-IT" sz="3600" dirty="0"/>
              <a:t>Obiettivo di Policy 4 “Un’Europa più sociale”</a:t>
            </a:r>
            <a:br>
              <a:rPr lang="it-IT" sz="3600" dirty="0"/>
            </a:br>
            <a:r>
              <a:rPr lang="it-IT" sz="3600" b="1" dirty="0"/>
              <a:t>Priorità “Giovani”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739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PNRR – </a:t>
            </a:r>
            <a:r>
              <a:rPr lang="it-IT" b="1" dirty="0" err="1" smtClean="0"/>
              <a:t>Next</a:t>
            </a:r>
            <a:r>
              <a:rPr lang="it-IT" b="1" dirty="0" smtClean="0"/>
              <a:t> generation EU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8350" y="1808052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 smtClean="0"/>
              <a:t>Il PNRR destina oltre 50 miliardi di euro alla digitalizzazione ma che l’obiettivo principale è </a:t>
            </a:r>
            <a:r>
              <a:rPr lang="it-IT" sz="3200" b="1" u="sng" dirty="0" smtClean="0"/>
              <a:t>«semplificare le procedure della Pubblica Amministrazione a favore di cittadini ed imprese»</a:t>
            </a:r>
          </a:p>
          <a:p>
            <a:pPr marL="0" indent="0" algn="just">
              <a:buNone/>
            </a:pPr>
            <a:endParaRPr lang="it-IT" sz="3200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="" xmlns:a16="http://schemas.microsoft.com/office/drawing/2014/main" id="{F536E08D-628D-46E1-9883-94B9A190F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436237"/>
              </p:ext>
            </p:extLst>
          </p:nvPr>
        </p:nvGraphicFramePr>
        <p:xfrm>
          <a:off x="1075110" y="4209394"/>
          <a:ext cx="9834629" cy="247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7013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ttps://www.repstatic.it/content/contenthub/img/2022/10/11/125439158-445e92ae-3da4-4de0-83d2-73e24797137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6" y="882869"/>
            <a:ext cx="11808372" cy="59751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66540" y="0"/>
            <a:ext cx="9898963" cy="1228106"/>
          </a:xfrm>
        </p:spPr>
        <p:txBody>
          <a:bodyPr>
            <a:normAutofit/>
          </a:bodyPr>
          <a:lstStyle/>
          <a:p>
            <a:r>
              <a:rPr lang="it-IT" b="1" dirty="0"/>
              <a:t>Le quote di mercato </a:t>
            </a:r>
            <a:r>
              <a:rPr lang="it-IT" b="1" dirty="0" smtClean="0"/>
              <a:t>di </a:t>
            </a:r>
            <a:r>
              <a:rPr lang="it-IT" b="1" dirty="0" err="1" smtClean="0"/>
              <a:t>cloud</a:t>
            </a:r>
            <a:r>
              <a:rPr lang="it-IT" b="1" dirty="0" smtClean="0"/>
              <a:t> nel </a:t>
            </a:r>
            <a:r>
              <a:rPr lang="it-IT" b="1" dirty="0"/>
              <a:t>mondo</a:t>
            </a:r>
            <a:r>
              <a:rPr lang="it-IT" b="1" dirty="0" smtClean="0"/>
              <a:t>.</a:t>
            </a:r>
            <a:endParaRPr lang="it-IT" dirty="0"/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272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275" y="240145"/>
            <a:ext cx="10941269" cy="1478570"/>
          </a:xfrm>
        </p:spPr>
        <p:txBody>
          <a:bodyPr/>
          <a:lstStyle/>
          <a:p>
            <a:pPr algn="ctr"/>
            <a:r>
              <a:rPr lang="it-IT" b="1" dirty="0" smtClean="0"/>
              <a:t>quali sono i Lavori più ricercati PER </a:t>
            </a:r>
            <a:r>
              <a:rPr lang="it-IT" b="1" dirty="0" err="1" smtClean="0"/>
              <a:t>diplomATI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2943" y="1592318"/>
            <a:ext cx="9905999" cy="3909848"/>
          </a:xfrm>
        </p:spPr>
        <p:txBody>
          <a:bodyPr>
            <a:noAutofit/>
          </a:bodyPr>
          <a:lstStyle/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3600" b="1" dirty="0" smtClean="0"/>
              <a:t>Come abbiamo visto dal rapporto INAP moltissimi ragazzi finiscono il proprio percorso di studi alla scuola superiore.</a:t>
            </a:r>
          </a:p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3600" b="1" dirty="0" smtClean="0"/>
              <a:t>Nulla di preoccupante, anche in questo caso ci sono opportunità, prevalentemente nei settori tecnici e tecnologici ma non solo</a:t>
            </a:r>
          </a:p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3600" b="1" dirty="0" smtClean="0"/>
              <a:t>Vediamo quali:</a:t>
            </a:r>
            <a:endParaRPr lang="it-IT" sz="3600" dirty="0" smtClean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254" y="70493"/>
            <a:ext cx="1518745" cy="67478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3045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276" y="240145"/>
            <a:ext cx="11020096" cy="1478570"/>
          </a:xfrm>
        </p:spPr>
        <p:txBody>
          <a:bodyPr/>
          <a:lstStyle/>
          <a:p>
            <a:pPr algn="ctr"/>
            <a:r>
              <a:rPr lang="it-IT" b="1" dirty="0" smtClean="0"/>
              <a:t>quali sono i Lavori più ricercati PER </a:t>
            </a:r>
            <a:r>
              <a:rPr lang="it-IT" b="1" dirty="0" err="1"/>
              <a:t>diplomATI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276" y="1576552"/>
            <a:ext cx="10846676" cy="49819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5100" b="1" dirty="0" smtClean="0"/>
              <a:t>Prevalentemente nei settori tecnici e tecnologici</a:t>
            </a:r>
          </a:p>
          <a:p>
            <a:pPr marL="0" indent="0" algn="ctr">
              <a:buNone/>
            </a:pPr>
            <a:endParaRPr lang="it-IT" sz="900" b="1" dirty="0" smtClean="0"/>
          </a:p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5100" dirty="0" smtClean="0"/>
              <a:t>In Italia nei prossimi 7 anni si prevede una richiesta di circa 1,5 milioni di diplomati</a:t>
            </a:r>
          </a:p>
          <a:p>
            <a:pPr marL="536575" indent="-536575" algn="just">
              <a:buFont typeface="Wingdings" panose="05000000000000000000" pitchFamily="2" charset="2"/>
              <a:buChar char="Ø"/>
            </a:pPr>
            <a:endParaRPr lang="it-IT" sz="1000" dirty="0" smtClean="0"/>
          </a:p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5100" dirty="0" smtClean="0"/>
              <a:t>I settori che vedranno aumentare </a:t>
            </a:r>
            <a:r>
              <a:rPr lang="it-IT" sz="5100" dirty="0"/>
              <a:t>maggiormente le offerte di lavoro </a:t>
            </a:r>
            <a:r>
              <a:rPr lang="it-IT" sz="5100" dirty="0" smtClean="0"/>
              <a:t>saranno quello</a:t>
            </a:r>
            <a:r>
              <a:rPr lang="it-IT" sz="5100" dirty="0"/>
              <a:t> </a:t>
            </a:r>
            <a:r>
              <a:rPr lang="it-IT" sz="5100" b="1" dirty="0" smtClean="0"/>
              <a:t>sanitario</a:t>
            </a:r>
            <a:r>
              <a:rPr lang="it-IT" sz="5100" dirty="0" smtClean="0"/>
              <a:t>, quelli di indirizzo</a:t>
            </a:r>
            <a:r>
              <a:rPr lang="it-IT" sz="5100" dirty="0"/>
              <a:t> </a:t>
            </a:r>
            <a:r>
              <a:rPr lang="it-IT" sz="5100" b="1" dirty="0" smtClean="0"/>
              <a:t>scientifico-matematico-fisico </a:t>
            </a:r>
            <a:r>
              <a:rPr lang="it-IT" sz="5100" dirty="0" smtClean="0"/>
              <a:t>e quelli legati al </a:t>
            </a:r>
            <a:r>
              <a:rPr lang="it-IT" sz="5100" b="1" dirty="0" smtClean="0"/>
              <a:t>turismo.</a:t>
            </a:r>
            <a:endParaRPr lang="it-IT" sz="5100" dirty="0" smtClean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378" y="70493"/>
            <a:ext cx="1392621" cy="61874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5520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979" y="220716"/>
            <a:ext cx="10909738" cy="1257853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err="1"/>
              <a:t>diplomATI</a:t>
            </a:r>
            <a:r>
              <a:rPr lang="it-IT" b="1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076" y="1193198"/>
            <a:ext cx="11540357" cy="3541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b="1" dirty="0" smtClean="0"/>
              <a:t>Meccatronica (o Robotica)</a:t>
            </a:r>
          </a:p>
          <a:p>
            <a:r>
              <a:rPr lang="it-IT" sz="2600" dirty="0"/>
              <a:t>L’industria 4.0 punta molto </a:t>
            </a:r>
            <a:r>
              <a:rPr lang="it-IT" sz="2600" dirty="0" smtClean="0"/>
              <a:t>sugli </a:t>
            </a:r>
            <a:r>
              <a:rPr lang="it-IT" sz="2600" dirty="0"/>
              <a:t>investimenti in tecnologia, ma </a:t>
            </a:r>
            <a:r>
              <a:rPr lang="it-IT" sz="2600" dirty="0" smtClean="0"/>
              <a:t>l’uomo  riveste sempre un </a:t>
            </a:r>
            <a:r>
              <a:rPr lang="it-IT" sz="2600" dirty="0"/>
              <a:t>ruolo assolutamente centrale: servono tecnici specializzati, persone </a:t>
            </a:r>
            <a:r>
              <a:rPr lang="it-IT" sz="2600" dirty="0" smtClean="0"/>
              <a:t>che possono far </a:t>
            </a:r>
            <a:r>
              <a:rPr lang="it-IT" sz="2600" b="1" u="sng" dirty="0" smtClean="0"/>
              <a:t>funzionare</a:t>
            </a:r>
            <a:r>
              <a:rPr lang="it-IT" sz="2600" dirty="0" smtClean="0"/>
              <a:t> le macchine per </a:t>
            </a:r>
            <a:r>
              <a:rPr lang="it-IT" sz="2600" dirty="0"/>
              <a:t>raccogliere le sfide </a:t>
            </a:r>
            <a:r>
              <a:rPr lang="it-IT" sz="2600" dirty="0" smtClean="0"/>
              <a:t>del futuro.</a:t>
            </a:r>
            <a:endParaRPr lang="it-IT" sz="2600" dirty="0"/>
          </a:p>
          <a:p>
            <a:r>
              <a:rPr lang="it-IT" sz="2600" dirty="0"/>
              <a:t>Le materie chiave sono Meccanica e Sistemi, </a:t>
            </a:r>
            <a:r>
              <a:rPr lang="it-IT" sz="2600" dirty="0" smtClean="0"/>
              <a:t>indispensabili avere una conoscenza logica </a:t>
            </a:r>
            <a:r>
              <a:rPr lang="it-IT" sz="2600" dirty="0"/>
              <a:t>che </a:t>
            </a:r>
            <a:r>
              <a:rPr lang="it-IT" sz="2600" dirty="0" smtClean="0"/>
              <a:t>permetterà alle macchine di </a:t>
            </a:r>
            <a:r>
              <a:rPr lang="it-IT" sz="2600" dirty="0"/>
              <a:t>funzionare</a:t>
            </a:r>
            <a:r>
              <a:rPr lang="it-IT" sz="2600" dirty="0" smtClean="0"/>
              <a:t>.</a:t>
            </a:r>
            <a:endParaRPr lang="it-IT" sz="2600" dirty="0"/>
          </a:p>
          <a:p>
            <a:r>
              <a:rPr lang="it-IT" sz="2600" dirty="0" smtClean="0"/>
              <a:t>I pilastri </a:t>
            </a:r>
            <a:r>
              <a:rPr lang="it-IT" sz="2600" dirty="0"/>
              <a:t>del settore industriale </a:t>
            </a:r>
            <a:r>
              <a:rPr lang="it-IT" sz="2600" dirty="0" smtClean="0"/>
              <a:t>moderno sono </a:t>
            </a:r>
            <a:r>
              <a:rPr lang="it-IT" sz="2600" dirty="0"/>
              <a:t>sicurezza, produttività e ottimizzazione di spazio e </a:t>
            </a:r>
            <a:r>
              <a:rPr lang="it-IT" sz="2600" dirty="0" smtClean="0"/>
              <a:t>tempo</a:t>
            </a:r>
            <a:r>
              <a:rPr lang="it-IT" sz="2600" dirty="0"/>
              <a:t> </a:t>
            </a:r>
            <a:r>
              <a:rPr lang="it-IT" sz="2600" dirty="0" smtClean="0"/>
              <a:t>a supporto delle </a:t>
            </a:r>
            <a:r>
              <a:rPr lang="it-IT" sz="2600" dirty="0"/>
              <a:t>scelte </a:t>
            </a:r>
            <a:r>
              <a:rPr lang="it-IT" sz="2600" dirty="0" smtClean="0"/>
              <a:t>di </a:t>
            </a:r>
            <a:r>
              <a:rPr lang="it-IT" sz="2600" dirty="0"/>
              <a:t>mobilità industriale, robotica, </a:t>
            </a:r>
            <a:r>
              <a:rPr lang="it-IT" sz="2600" dirty="0" smtClean="0"/>
              <a:t>pneumatica, sostenibilità energetica, </a:t>
            </a:r>
            <a:r>
              <a:rPr lang="it-IT" sz="2600" dirty="0"/>
              <a:t>protezioni </a:t>
            </a:r>
            <a:r>
              <a:rPr lang="it-IT" sz="2600" dirty="0" smtClean="0"/>
              <a:t>perimetrali, </a:t>
            </a:r>
            <a:r>
              <a:rPr lang="it-IT" sz="2600" dirty="0" err="1" smtClean="0"/>
              <a:t>etc</a:t>
            </a:r>
            <a:r>
              <a:rPr lang="it-IT" sz="2600" dirty="0" smtClean="0"/>
              <a:t>…</a:t>
            </a:r>
            <a:r>
              <a:rPr lang="it-IT" sz="2600" dirty="0"/>
              <a:t> </a:t>
            </a:r>
            <a:endParaRPr lang="it-IT" sz="2600" dirty="0" smtClean="0"/>
          </a:p>
          <a:p>
            <a:pPr marL="0" indent="0">
              <a:buNone/>
            </a:pPr>
            <a:endParaRPr lang="it-IT" sz="26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4" y="70493"/>
            <a:ext cx="1234966" cy="54870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5084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806" y="618518"/>
            <a:ext cx="10862441" cy="1478570"/>
          </a:xfrm>
        </p:spPr>
        <p:txBody>
          <a:bodyPr/>
          <a:lstStyle/>
          <a:p>
            <a:r>
              <a:rPr lang="it-IT" b="1" dirty="0" smtClean="0"/>
              <a:t>quali sono i Lavori più ricercati PER 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 smtClean="0"/>
              <a:t>Operatori Socio Sanitari</a:t>
            </a:r>
          </a:p>
          <a:p>
            <a:pPr marL="0" indent="0" algn="just">
              <a:buNone/>
            </a:pPr>
            <a:r>
              <a:rPr lang="it-IT" sz="3200" dirty="0" smtClean="0"/>
              <a:t>La </a:t>
            </a:r>
            <a:r>
              <a:rPr lang="it-IT" sz="3200" dirty="0"/>
              <a:t>Sanità è un settore che non va mai in crisi; ecco perché tra le figure professionali più ricercate dalle aziende italiane troviamo quella </a:t>
            </a:r>
            <a:r>
              <a:rPr lang="it-IT" sz="3200" dirty="0" smtClean="0"/>
              <a:t>dell’OSS, figura a supporto della diagnosi e cura delle persone fragili;</a:t>
            </a:r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0925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214" y="618518"/>
            <a:ext cx="11035862" cy="1478570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smtClean="0"/>
              <a:t>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4115" y="1949943"/>
            <a:ext cx="9905999" cy="354171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3600" b="1" dirty="0" smtClean="0"/>
              <a:t>Professionisti IT</a:t>
            </a:r>
          </a:p>
          <a:p>
            <a:pPr marL="0" indent="0" algn="just">
              <a:buNone/>
            </a:pPr>
            <a:r>
              <a:rPr lang="it-IT" sz="3600" dirty="0" smtClean="0"/>
              <a:t>Uno </a:t>
            </a:r>
            <a:r>
              <a:rPr lang="it-IT" sz="3600" dirty="0"/>
              <a:t>degli effetti della digitalizzazione è la crescita della domanda nel settore IT. </a:t>
            </a:r>
            <a:r>
              <a:rPr lang="it-IT" sz="3600" dirty="0" smtClean="0"/>
              <a:t>Oltre ai tecnici HW, richiesti </a:t>
            </a:r>
            <a:r>
              <a:rPr lang="it-IT" sz="3600" dirty="0"/>
              <a:t>sono soprattutto i </a:t>
            </a:r>
            <a:r>
              <a:rPr lang="it-IT" sz="3600" dirty="0" smtClean="0"/>
              <a:t>programmatori </a:t>
            </a:r>
            <a:r>
              <a:rPr lang="it-IT" sz="3600" dirty="0"/>
              <a:t>delle start–up e chi si occupa di sviluppare applicazioni per il mobile;</a:t>
            </a:r>
          </a:p>
          <a:p>
            <a:endParaRPr lang="it-IT" sz="36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65861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7559" y="713111"/>
            <a:ext cx="11035862" cy="1478570"/>
          </a:xfrm>
        </p:spPr>
        <p:txBody>
          <a:bodyPr/>
          <a:lstStyle/>
          <a:p>
            <a:pPr algn="ctr"/>
            <a:r>
              <a:rPr lang="it-IT" b="1" dirty="0" smtClean="0"/>
              <a:t>quali sono i Lavori più ricercati PER </a:t>
            </a:r>
            <a:r>
              <a:rPr lang="it-IT" b="1" dirty="0" err="1" smtClean="0"/>
              <a:t>diplomATI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Operatori contabili</a:t>
            </a:r>
            <a:r>
              <a:rPr lang="it-IT" sz="3600" dirty="0" smtClean="0"/>
              <a:t>. </a:t>
            </a:r>
          </a:p>
          <a:p>
            <a:pPr marL="0" indent="0" algn="just">
              <a:buNone/>
            </a:pPr>
            <a:r>
              <a:rPr lang="it-IT" sz="3600" dirty="0" smtClean="0"/>
              <a:t>Tra </a:t>
            </a:r>
            <a:r>
              <a:rPr lang="it-IT" sz="3600" dirty="0"/>
              <a:t>le aziende italiane è in crescita la richiesta di </a:t>
            </a:r>
            <a:r>
              <a:rPr lang="it-IT" sz="3600" dirty="0" smtClean="0"/>
              <a:t>esperti in contabilità di impresa;</a:t>
            </a:r>
            <a:endParaRPr lang="it-IT" sz="3600" dirty="0"/>
          </a:p>
          <a:p>
            <a:endParaRPr lang="it-IT" sz="36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83146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386" y="618518"/>
            <a:ext cx="11067393" cy="1478570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smtClean="0"/>
              <a:t>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/>
              <a:t>Tecnici specializzati</a:t>
            </a:r>
          </a:p>
          <a:p>
            <a:pPr marL="0" indent="0" algn="just">
              <a:buNone/>
            </a:pPr>
            <a:r>
              <a:rPr lang="it-IT" sz="4000" dirty="0" smtClean="0"/>
              <a:t>In questo caso sono coloro </a:t>
            </a:r>
            <a:r>
              <a:rPr lang="it-IT" sz="4000" dirty="0"/>
              <a:t>che operano per </a:t>
            </a:r>
            <a:r>
              <a:rPr lang="it-IT" sz="4000" dirty="0" smtClean="0"/>
              <a:t>il </a:t>
            </a:r>
            <a:r>
              <a:rPr lang="it-IT" sz="4000" dirty="0"/>
              <a:t>corretto funzionamento delle attrezzature tecniche;</a:t>
            </a:r>
          </a:p>
          <a:p>
            <a:endParaRPr lang="it-IT" sz="40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88246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683" y="618518"/>
            <a:ext cx="10925503" cy="1478570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smtClean="0"/>
              <a:t>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 smtClean="0"/>
              <a:t>Esperti Turismo, alberghiero </a:t>
            </a:r>
            <a:r>
              <a:rPr lang="it-IT" sz="3200" b="1" dirty="0"/>
              <a:t>e </a:t>
            </a:r>
            <a:r>
              <a:rPr lang="it-IT" sz="3200" b="1" dirty="0" smtClean="0"/>
              <a:t>ristorazione</a:t>
            </a:r>
            <a:r>
              <a:rPr lang="it-IT" sz="3200" dirty="0"/>
              <a:t>. </a:t>
            </a:r>
            <a:endParaRPr lang="it-IT" sz="3200" dirty="0" smtClean="0"/>
          </a:p>
          <a:p>
            <a:pPr marL="0" indent="0" algn="ctr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Nella </a:t>
            </a:r>
            <a:r>
              <a:rPr lang="it-IT" sz="3200" dirty="0"/>
              <a:t>classifica delle professioni più ricercate dalle aziende italiane troviamo anche tutte quelle figure legate al settore del turismo. </a:t>
            </a:r>
            <a:endParaRPr lang="it-IT" sz="3200" dirty="0" smtClean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0755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4117" y="240145"/>
            <a:ext cx="9905998" cy="1478570"/>
          </a:xfrm>
        </p:spPr>
        <p:txBody>
          <a:bodyPr/>
          <a:lstStyle/>
          <a:p>
            <a:pPr algn="ctr"/>
            <a:r>
              <a:rPr lang="it-IT" b="1" dirty="0" smtClean="0"/>
              <a:t>OBIETTIVI DEL SEMINARIO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5572" y="1592317"/>
            <a:ext cx="11051628" cy="3852042"/>
          </a:xfrm>
        </p:spPr>
        <p:txBody>
          <a:bodyPr>
            <a:noAutofit/>
          </a:bodyPr>
          <a:lstStyle/>
          <a:p>
            <a:r>
              <a:rPr lang="it-IT" sz="2800" dirty="0"/>
              <a:t>Rispondere al bisogno di studenti e famiglie di orientarsi per l’uscita dalla scuola secondaria;</a:t>
            </a:r>
          </a:p>
          <a:p>
            <a:r>
              <a:rPr lang="it-IT" sz="2800" dirty="0"/>
              <a:t>Stimolare l’autovalutazione degli studenti su attitudini, aspirazioni e </a:t>
            </a:r>
            <a:r>
              <a:rPr lang="it-IT" sz="2800" dirty="0" smtClean="0"/>
              <a:t>interessi e scoprire/valorizzare </a:t>
            </a:r>
            <a:r>
              <a:rPr lang="it-IT" sz="2800" dirty="0"/>
              <a:t>attitudini e competenze che magari non sanno ancora di avere</a:t>
            </a:r>
            <a:r>
              <a:rPr lang="it-IT" sz="2800" dirty="0" smtClean="0"/>
              <a:t>;</a:t>
            </a:r>
            <a:endParaRPr lang="it-IT" sz="2800" dirty="0"/>
          </a:p>
          <a:p>
            <a:r>
              <a:rPr lang="it-IT" sz="2800" dirty="0"/>
              <a:t>Tradurre idee in percorsi concreti;</a:t>
            </a:r>
          </a:p>
          <a:p>
            <a:r>
              <a:rPr lang="it-IT" sz="2800" dirty="0"/>
              <a:t>Sviluppare la capacità di raccogliere informazioni e orientarsi nella scelta dell’Università;</a:t>
            </a:r>
          </a:p>
          <a:p>
            <a:r>
              <a:rPr lang="it-IT" sz="2800" dirty="0" smtClean="0"/>
              <a:t>Informare sui servizi </a:t>
            </a:r>
            <a:r>
              <a:rPr lang="it-IT" sz="2800" dirty="0"/>
              <a:t>che </a:t>
            </a:r>
            <a:r>
              <a:rPr lang="it-IT" sz="2800" dirty="0" smtClean="0"/>
              <a:t>aiutano ad entrare </a:t>
            </a:r>
            <a:r>
              <a:rPr lang="it-IT" sz="2800" dirty="0"/>
              <a:t>nel mondo del lavoro.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0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6987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744" y="713112"/>
            <a:ext cx="10909737" cy="1478570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smtClean="0"/>
              <a:t>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4116" y="2222938"/>
            <a:ext cx="9905999" cy="37837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b="1" dirty="0" smtClean="0"/>
              <a:t>Esperti nella transizione ecologica</a:t>
            </a:r>
            <a:r>
              <a:rPr lang="it-IT" sz="3200" dirty="0" smtClean="0"/>
              <a:t>. </a:t>
            </a:r>
          </a:p>
          <a:p>
            <a:pPr marL="0" indent="0" algn="ctr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Nella </a:t>
            </a:r>
            <a:r>
              <a:rPr lang="it-IT" sz="3200" dirty="0"/>
              <a:t>classifica delle professioni più ricercate dalle aziende italiane troviamo anche </a:t>
            </a:r>
            <a:r>
              <a:rPr lang="it-IT" sz="3200" dirty="0" smtClean="0"/>
              <a:t>gli esperti in </a:t>
            </a:r>
            <a:r>
              <a:rPr lang="it-IT" sz="3200" dirty="0" err="1" smtClean="0"/>
              <a:t>efficentamento</a:t>
            </a:r>
            <a:r>
              <a:rPr lang="it-IT" sz="3200" dirty="0" smtClean="0"/>
              <a:t> energetico e tutte </a:t>
            </a:r>
            <a:r>
              <a:rPr lang="it-IT" sz="3200" dirty="0"/>
              <a:t>quelle figure legate al settore </a:t>
            </a:r>
            <a:r>
              <a:rPr lang="it-IT" sz="3200" dirty="0" smtClean="0"/>
              <a:t>della transizione ecologica.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48793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510" y="697345"/>
            <a:ext cx="10862442" cy="1478570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smtClean="0"/>
              <a:t>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4857" y="2364828"/>
            <a:ext cx="11067392" cy="34684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Segretari/</a:t>
            </a:r>
            <a:r>
              <a:rPr lang="it-IT" sz="3600" b="1" dirty="0" err="1" smtClean="0"/>
              <a:t>ie</a:t>
            </a:r>
            <a:r>
              <a:rPr lang="it-IT" sz="3600" b="1" dirty="0" smtClean="0"/>
              <a:t> </a:t>
            </a:r>
            <a:r>
              <a:rPr lang="it-IT" sz="3600" b="1" dirty="0"/>
              <a:t>e assistenti di </a:t>
            </a:r>
            <a:r>
              <a:rPr lang="it-IT" sz="3600" b="1" dirty="0" smtClean="0"/>
              <a:t>direzione</a:t>
            </a:r>
          </a:p>
          <a:p>
            <a:pPr marL="0" indent="0">
              <a:buNone/>
            </a:pPr>
            <a:r>
              <a:rPr lang="it-IT" sz="3600" dirty="0" smtClean="0"/>
              <a:t>ancora </a:t>
            </a:r>
            <a:r>
              <a:rPr lang="it-IT" sz="3600" dirty="0"/>
              <a:t>oggi tra le figure professionali più ricercate ci sono le segretarie, gli assistenti di direzione, gli assistenti amministrativi e il personale di back office;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924509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744" y="287441"/>
            <a:ext cx="10862442" cy="1478570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smtClean="0"/>
              <a:t>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0622" y="1828800"/>
            <a:ext cx="11067392" cy="35787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 smtClean="0"/>
              <a:t>Personale </a:t>
            </a:r>
            <a:r>
              <a:rPr lang="it-IT" sz="4000" b="1" dirty="0"/>
              <a:t>alberghiero e addetti alla ristorazione</a:t>
            </a:r>
            <a:r>
              <a:rPr lang="it-IT" sz="4000" dirty="0"/>
              <a:t>. </a:t>
            </a:r>
            <a:endParaRPr lang="it-IT" sz="4000" dirty="0" smtClean="0"/>
          </a:p>
          <a:p>
            <a:pPr marL="0" indent="0">
              <a:buNone/>
            </a:pPr>
            <a:endParaRPr lang="it-IT" sz="800" dirty="0"/>
          </a:p>
          <a:p>
            <a:pPr marL="0" indent="0" algn="just">
              <a:buNone/>
            </a:pPr>
            <a:r>
              <a:rPr lang="it-IT" sz="4000" dirty="0" smtClean="0"/>
              <a:t>Nella </a:t>
            </a:r>
            <a:r>
              <a:rPr lang="it-IT" sz="4000" dirty="0"/>
              <a:t>classifica delle professioni più ricercate dalle aziende italiane troviamo anche tutte quelle figure legate al settore del turismo. Tra queste troviamo cuochi, camerieri, baristi e addetti alla reception.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254" y="70493"/>
            <a:ext cx="1518745" cy="67478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55528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744" y="602752"/>
            <a:ext cx="10862442" cy="1478570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smtClean="0"/>
              <a:t>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4857" y="2443655"/>
            <a:ext cx="11067392" cy="3389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 smtClean="0"/>
              <a:t>Macchinisti</a:t>
            </a:r>
          </a:p>
          <a:p>
            <a:pPr marL="0" indent="0" algn="just">
              <a:buNone/>
            </a:pPr>
            <a:r>
              <a:rPr lang="it-IT" sz="4000" dirty="0" smtClean="0"/>
              <a:t>operai </a:t>
            </a:r>
            <a:r>
              <a:rPr lang="it-IT" sz="4000" dirty="0"/>
              <a:t>specializzati che coordinano e regolano i processi produttivi; 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82633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510" y="145552"/>
            <a:ext cx="10862442" cy="1478570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smtClean="0"/>
              <a:t>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4857" y="1886880"/>
            <a:ext cx="11067392" cy="39463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/>
              <a:t>S</a:t>
            </a:r>
            <a:r>
              <a:rPr lang="it-IT" sz="4000" b="1" dirty="0" smtClean="0"/>
              <a:t>ales manager ed addetti alle vendite</a:t>
            </a:r>
          </a:p>
          <a:p>
            <a:pPr marL="0" indent="0" algn="just">
              <a:buNone/>
            </a:pPr>
            <a:r>
              <a:rPr lang="it-IT" sz="4000" dirty="0" smtClean="0"/>
              <a:t>Le </a:t>
            </a:r>
            <a:r>
              <a:rPr lang="it-IT" sz="4000" dirty="0"/>
              <a:t>aziende italiane continuano a ricercare figure di </a:t>
            </a:r>
            <a:r>
              <a:rPr lang="it-IT" sz="4000" dirty="0" smtClean="0"/>
              <a:t>commerciali, che ricomprendono gli addetti alle vendite negli esercizi commerciali.</a:t>
            </a:r>
            <a:r>
              <a:rPr lang="it-IT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24318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510" y="697345"/>
            <a:ext cx="10862442" cy="1478570"/>
          </a:xfrm>
        </p:spPr>
        <p:txBody>
          <a:bodyPr/>
          <a:lstStyle/>
          <a:p>
            <a:r>
              <a:rPr lang="it-IT" b="1" dirty="0"/>
              <a:t>quali sono i Lavori più ricercati PER </a:t>
            </a:r>
            <a:r>
              <a:rPr lang="it-IT" b="1" dirty="0" smtClean="0"/>
              <a:t>diplomati?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4857" y="1886880"/>
            <a:ext cx="11067392" cy="39463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/>
              <a:t>A</a:t>
            </a:r>
            <a:r>
              <a:rPr lang="it-IT" sz="4000" b="1" dirty="0" smtClean="0"/>
              <a:t>utisti </a:t>
            </a:r>
          </a:p>
          <a:p>
            <a:pPr marL="0" indent="0" algn="just">
              <a:buNone/>
            </a:pPr>
            <a:r>
              <a:rPr lang="it-IT" sz="3800" dirty="0" smtClean="0"/>
              <a:t>C’è una carenza di autisti professionali con </a:t>
            </a:r>
            <a:r>
              <a:rPr lang="it-IT" sz="3800" dirty="0"/>
              <a:t>patenti </a:t>
            </a:r>
            <a:r>
              <a:rPr lang="it-IT" sz="3800" dirty="0" smtClean="0"/>
              <a:t>C,D,E. Mestiere che consente di viaggiare in Italia ed Europa ed oggi, proprio per la mancanza di concorrenza, ben retribuito sin dall’assunzione.</a:t>
            </a:r>
          </a:p>
          <a:p>
            <a:pPr marL="0" indent="0" algn="just">
              <a:buNone/>
            </a:pPr>
            <a:r>
              <a:rPr lang="it-IT" sz="3800" dirty="0" smtClean="0"/>
              <a:t>Il costo della patente è sovvenzionato dallo Stato.</a:t>
            </a:r>
            <a:endParaRPr lang="it-IT" sz="38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57043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76096" y="1090832"/>
            <a:ext cx="9884979" cy="1699665"/>
          </a:xfrm>
        </p:spPr>
        <p:txBody>
          <a:bodyPr/>
          <a:lstStyle/>
          <a:p>
            <a:pPr algn="ctr"/>
            <a:r>
              <a:rPr lang="it-IT" b="1" dirty="0" smtClean="0"/>
              <a:t>Quali supporti per l’inserimento nel mondo del lavoro?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3721" y="3680865"/>
            <a:ext cx="8791575" cy="1655762"/>
          </a:xfrm>
        </p:spPr>
        <p:txBody>
          <a:bodyPr>
            <a:noAutofit/>
          </a:bodyPr>
          <a:lstStyle/>
          <a:p>
            <a:pPr algn="just"/>
            <a:r>
              <a:rPr lang="it-IT" sz="4000" dirty="0" smtClean="0"/>
              <a:t>Le iniziative dello stato e delle regioni per favorire l’inserimento dei giovani</a:t>
            </a:r>
            <a:endParaRPr lang="it-IT" sz="40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86946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429331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Quali supporti per l’inserimento nel mondo del lavoro?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5647" y="1918411"/>
            <a:ext cx="9905999" cy="3541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/>
              <a:t>La situazione </a:t>
            </a:r>
            <a:r>
              <a:rPr lang="it-IT" sz="4000" b="1" dirty="0" smtClean="0"/>
              <a:t>attuale</a:t>
            </a:r>
          </a:p>
          <a:p>
            <a:pPr marL="0" indent="0" algn="just">
              <a:buNone/>
            </a:pPr>
            <a:r>
              <a:rPr lang="it-IT" sz="4000" i="1" dirty="0" smtClean="0"/>
              <a:t>Per non creare false illusioni diciamo subito che attualmente l’inserimento </a:t>
            </a:r>
            <a:r>
              <a:rPr lang="it-IT" sz="4000" i="1" dirty="0"/>
              <a:t>lavorativo della maggioranza dei giovani italiani passa oggi per canali informali, cioè sfruttando i </a:t>
            </a:r>
            <a:r>
              <a:rPr lang="it-IT" sz="4000" b="1" i="1" u="sng" dirty="0"/>
              <a:t>network </a:t>
            </a:r>
            <a:r>
              <a:rPr lang="it-IT" sz="4000" b="1" i="1" u="sng" dirty="0" smtClean="0"/>
              <a:t>familiari</a:t>
            </a:r>
            <a:r>
              <a:rPr lang="it-IT" sz="4000" b="1" i="1" dirty="0" smtClean="0"/>
              <a:t>.</a:t>
            </a:r>
            <a:endParaRPr lang="it-IT" sz="40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20" y="70493"/>
            <a:ext cx="1502979" cy="66778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11762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429331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Quali supporti per l’inserimento nel mondo del lavoro?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9881" y="2470204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4000" b="1" dirty="0" smtClean="0"/>
              <a:t>Alcune iniziative però ci sono e possono essere utilizzate.</a:t>
            </a:r>
          </a:p>
          <a:p>
            <a:pPr marL="0" indent="0" algn="just">
              <a:buNone/>
            </a:pPr>
            <a:r>
              <a:rPr lang="it-IT" sz="4000" b="1" dirty="0" smtClean="0"/>
              <a:t>Vediamone qualcuna:</a:t>
            </a:r>
          </a:p>
          <a:p>
            <a:pPr marL="0" indent="0" algn="just">
              <a:buNone/>
            </a:pPr>
            <a:endParaRPr lang="it-IT" sz="40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130" y="70493"/>
            <a:ext cx="1644869" cy="7308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10360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028" y="429331"/>
            <a:ext cx="11398469" cy="1478570"/>
          </a:xfrm>
        </p:spPr>
        <p:txBody>
          <a:bodyPr>
            <a:normAutofit/>
          </a:bodyPr>
          <a:lstStyle/>
          <a:p>
            <a:pPr algn="ctr"/>
            <a:r>
              <a:rPr lang="it-IT" sz="3100" b="1" dirty="0"/>
              <a:t>Quali supporti per l’inserimento nel mondo del lavoro?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6386" y="1918411"/>
            <a:ext cx="11335407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u="sng" dirty="0">
                <a:solidFill>
                  <a:srgbClr val="FFC000"/>
                </a:solidFill>
              </a:rPr>
              <a:t>GARANZIA GIOVANI</a:t>
            </a:r>
            <a:r>
              <a:rPr lang="it-IT" b="1" dirty="0"/>
              <a:t>: COS’È, COME FUNZIONA, GLI INCENTIVI ALLE AZIENDE</a:t>
            </a:r>
            <a:endParaRPr lang="it-IT" dirty="0"/>
          </a:p>
          <a:p>
            <a:r>
              <a:rPr lang="it-IT" dirty="0" smtClean="0"/>
              <a:t>È un</a:t>
            </a:r>
            <a:r>
              <a:rPr lang="it-IT" dirty="0"/>
              <a:t> </a:t>
            </a:r>
            <a:r>
              <a:rPr lang="it-IT" b="1" u="sng" dirty="0"/>
              <a:t>Piano Europeo</a:t>
            </a:r>
            <a:r>
              <a:rPr lang="it-IT" dirty="0"/>
              <a:t> ideato per contribuire a combattere la disoccupazione giovanile.</a:t>
            </a:r>
          </a:p>
          <a:p>
            <a:r>
              <a:rPr lang="it-IT" dirty="0" smtClean="0"/>
              <a:t>I </a:t>
            </a:r>
            <a:r>
              <a:rPr lang="it-IT" dirty="0"/>
              <a:t>fondi </a:t>
            </a:r>
            <a:r>
              <a:rPr lang="it-IT" dirty="0" smtClean="0"/>
              <a:t>gestiti </a:t>
            </a:r>
            <a:r>
              <a:rPr lang="it-IT" dirty="0"/>
              <a:t>dalle Regioni, per la realizzazione di </a:t>
            </a:r>
            <a:r>
              <a:rPr lang="it-IT" b="1" dirty="0"/>
              <a:t>politiche attive di orientamento, di formazione e di inserimento al lavoro.</a:t>
            </a:r>
            <a:endParaRPr lang="it-IT" dirty="0"/>
          </a:p>
          <a:p>
            <a:r>
              <a:rPr lang="it-IT" dirty="0"/>
              <a:t>Le misure </a:t>
            </a:r>
            <a:r>
              <a:rPr lang="it-IT" dirty="0" smtClean="0"/>
              <a:t>sono </a:t>
            </a:r>
            <a:r>
              <a:rPr lang="it-IT" dirty="0"/>
              <a:t>rivolte ai cosiddetti “</a:t>
            </a:r>
            <a:r>
              <a:rPr lang="it-IT" b="1" dirty="0" err="1"/>
              <a:t>Neet</a:t>
            </a:r>
            <a:r>
              <a:rPr lang="it-IT" dirty="0"/>
              <a:t>” (</a:t>
            </a:r>
            <a:r>
              <a:rPr lang="it-IT" dirty="0" err="1"/>
              <a:t>Not</a:t>
            </a:r>
            <a:r>
              <a:rPr lang="it-IT" dirty="0"/>
              <a:t> in </a:t>
            </a:r>
            <a:r>
              <a:rPr lang="it-IT" dirty="0" err="1"/>
              <a:t>Education</a:t>
            </a:r>
            <a:r>
              <a:rPr lang="it-IT" dirty="0"/>
              <a:t>, </a:t>
            </a:r>
            <a:r>
              <a:rPr lang="it-IT" dirty="0" err="1"/>
              <a:t>Employment</a:t>
            </a:r>
            <a:r>
              <a:rPr lang="it-IT" dirty="0"/>
              <a:t> or Training), ovvero a quei </a:t>
            </a:r>
            <a:r>
              <a:rPr lang="it-IT" b="1" dirty="0"/>
              <a:t>giovani tra i 16 e i 29 anni</a:t>
            </a:r>
            <a:r>
              <a:rPr lang="it-IT" dirty="0"/>
              <a:t> </a:t>
            </a:r>
            <a:r>
              <a:rPr lang="it-IT" dirty="0" smtClean="0"/>
              <a:t>non impegnati </a:t>
            </a:r>
            <a:r>
              <a:rPr lang="it-IT" dirty="0"/>
              <a:t>in attività formative </a:t>
            </a:r>
            <a:r>
              <a:rPr lang="it-IT" dirty="0" smtClean="0"/>
              <a:t>o </a:t>
            </a:r>
            <a:r>
              <a:rPr lang="it-IT" dirty="0"/>
              <a:t>lavorative.</a:t>
            </a:r>
          </a:p>
          <a:p>
            <a:r>
              <a:rPr lang="it-IT" dirty="0" smtClean="0"/>
              <a:t>Oltre ai sistemi di orientamento, formazione e potenziamento delle competenze individuali il piano prevede sgravi fiscali per le imprese che assumono i giovani</a:t>
            </a:r>
            <a:endParaRPr lang="it-IT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366" y="70493"/>
            <a:ext cx="1660634" cy="73782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8894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9882" y="0"/>
            <a:ext cx="9905998" cy="1478570"/>
          </a:xfrm>
        </p:spPr>
        <p:txBody>
          <a:bodyPr/>
          <a:lstStyle/>
          <a:p>
            <a:pPr algn="ctr"/>
            <a:r>
              <a:rPr lang="it-IT" b="1" dirty="0"/>
              <a:t>il Rapporto INAPP </a:t>
            </a:r>
            <a:r>
              <a:rPr lang="it-IT" b="1" dirty="0" smtClean="0"/>
              <a:t>2021</a:t>
            </a:r>
            <a:br>
              <a:rPr lang="it-IT" b="1" dirty="0" smtClean="0"/>
            </a:br>
            <a:r>
              <a:rPr lang="it-IT" b="1" dirty="0" smtClean="0"/>
              <a:t>su Popolazione tra i 15 ed i 64 anni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276" y="1540038"/>
            <a:ext cx="10767848" cy="4734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L’Italia </a:t>
            </a:r>
            <a:r>
              <a:rPr lang="it-IT" dirty="0" smtClean="0"/>
              <a:t>si </a:t>
            </a:r>
            <a:r>
              <a:rPr lang="it-IT" dirty="0"/>
              <a:t>porta dietro una serie di criticità e deficit </a:t>
            </a:r>
            <a:r>
              <a:rPr lang="it-IT" dirty="0" smtClean="0"/>
              <a:t>irrisolti: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Il 39,8% possiede </a:t>
            </a:r>
            <a:r>
              <a:rPr lang="it-IT" dirty="0"/>
              <a:t>solo la licenza </a:t>
            </a:r>
            <a:r>
              <a:rPr lang="it-IT" dirty="0" smtClean="0"/>
              <a:t>media;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Il 10,2% possiede un diploma di scuola professionale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Il 32,6% possiede una licenza di scuola superiore  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Il 17,4% ha titoli </a:t>
            </a:r>
            <a:r>
              <a:rPr lang="it-IT" dirty="0"/>
              <a:t>di livello </a:t>
            </a:r>
            <a:r>
              <a:rPr lang="it-IT" dirty="0" smtClean="0"/>
              <a:t>terziario (quest’ultimo </a:t>
            </a:r>
            <a:r>
              <a:rPr lang="it-IT" dirty="0"/>
              <a:t>tasso risale al 27,6% tra i </a:t>
            </a:r>
            <a:r>
              <a:rPr lang="it-IT" dirty="0" smtClean="0"/>
              <a:t>30-34 anni</a:t>
            </a:r>
            <a:r>
              <a:rPr lang="it-IT" dirty="0"/>
              <a:t>, ma in Ue la percentuale è del 40,3</a:t>
            </a:r>
            <a:r>
              <a:rPr lang="it-IT" dirty="0" smtClean="0"/>
              <a:t>%.)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dirty="0" smtClean="0"/>
              <a:t> </a:t>
            </a:r>
            <a:r>
              <a:rPr lang="it-IT" dirty="0"/>
              <a:t>I </a:t>
            </a:r>
            <a:r>
              <a:rPr lang="it-IT" dirty="0" err="1"/>
              <a:t>Neet</a:t>
            </a:r>
            <a:r>
              <a:rPr lang="it-IT" dirty="0"/>
              <a:t>, inoltre, cioè quei giovani che non lavorano, non studiano e non cercano un’occupazione, sono in Italia il 23,8% tra i 25-34enni, la percentuale più elevata nei Paesi Ue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0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35470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386" y="429331"/>
            <a:ext cx="11193517" cy="1478570"/>
          </a:xfrm>
        </p:spPr>
        <p:txBody>
          <a:bodyPr>
            <a:normAutofit/>
          </a:bodyPr>
          <a:lstStyle/>
          <a:p>
            <a:pPr algn="ctr"/>
            <a:r>
              <a:rPr lang="it-IT" sz="3100" b="1" dirty="0"/>
              <a:t>Quali supporti per l’inserimento nel mondo del lavoro?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9881" y="2154894"/>
            <a:ext cx="9905999" cy="354171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it-IT" sz="4000" b="1" dirty="0">
                <a:solidFill>
                  <a:srgbClr val="FFC000"/>
                </a:solidFill>
              </a:rPr>
              <a:t>I Centri di Orientamento al </a:t>
            </a:r>
            <a:r>
              <a:rPr lang="it-IT" sz="4000" b="1" dirty="0" smtClean="0">
                <a:solidFill>
                  <a:srgbClr val="FFC000"/>
                </a:solidFill>
              </a:rPr>
              <a:t>Lavoro</a:t>
            </a:r>
          </a:p>
          <a:p>
            <a:pPr marL="0" indent="0" algn="just" fontAlgn="base">
              <a:buNone/>
            </a:pPr>
            <a:r>
              <a:rPr lang="it-IT" sz="4000" dirty="0" smtClean="0"/>
              <a:t>Favoriscono l'inserimento </a:t>
            </a:r>
            <a:r>
              <a:rPr lang="it-IT" sz="4000" dirty="0"/>
              <a:t>o il reinserimento dei cittadini nel mondo del </a:t>
            </a:r>
            <a:r>
              <a:rPr lang="it-IT" sz="4000" dirty="0" smtClean="0"/>
              <a:t>lavoro attraverso </a:t>
            </a:r>
            <a:r>
              <a:rPr lang="it-IT" sz="4000" dirty="0"/>
              <a:t>una rete capillare di sportelli diffusi sul territorio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614" y="70493"/>
            <a:ext cx="1408386" cy="6257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20786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793" y="204951"/>
            <a:ext cx="11256579" cy="1166922"/>
          </a:xfrm>
        </p:spPr>
        <p:txBody>
          <a:bodyPr>
            <a:normAutofit/>
          </a:bodyPr>
          <a:lstStyle/>
          <a:p>
            <a:pPr algn="ctr"/>
            <a:r>
              <a:rPr lang="it-IT" sz="3100" b="1" dirty="0"/>
              <a:t>Quali supporti per l’inserimento nel mondo del lavoro?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220" y="1229709"/>
            <a:ext cx="11713780" cy="3316015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800" b="1" dirty="0"/>
              <a:t>Servizio Rete COL - Centri di Orientamento al Lavoro (COL) di Roma </a:t>
            </a:r>
            <a:r>
              <a:rPr lang="it-IT" sz="2800" b="1" dirty="0" smtClean="0"/>
              <a:t>Capitale: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</a:pPr>
            <a:r>
              <a:rPr lang="it-IT" dirty="0"/>
              <a:t>accoglienza e analisi della domanda-bisogno;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</a:pPr>
            <a:r>
              <a:rPr lang="it-IT" dirty="0"/>
              <a:t>rilascio delle informazioni utili;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</a:pPr>
            <a:r>
              <a:rPr lang="it-IT" i="1" dirty="0" err="1"/>
              <a:t>assessment</a:t>
            </a:r>
            <a:r>
              <a:rPr lang="it-IT" i="1" dirty="0"/>
              <a:t> </a:t>
            </a:r>
            <a:r>
              <a:rPr lang="it-IT" dirty="0"/>
              <a:t>e </a:t>
            </a:r>
            <a:r>
              <a:rPr lang="it-IT" i="1" dirty="0" err="1"/>
              <a:t>counseling</a:t>
            </a:r>
            <a:r>
              <a:rPr lang="it-IT" dirty="0"/>
              <a:t>;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</a:pPr>
            <a:r>
              <a:rPr lang="it-IT" dirty="0"/>
              <a:t>tecniche e strumenti da utilizzare nella ricerca del </a:t>
            </a:r>
            <a:r>
              <a:rPr lang="it-IT" dirty="0" smtClean="0"/>
              <a:t>lavoro;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</a:pPr>
            <a:r>
              <a:rPr lang="it-IT" dirty="0"/>
              <a:t>sostegno e collaborazione nella stesura del curriculum vitae;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</a:pPr>
            <a:r>
              <a:rPr lang="it-IT" dirty="0"/>
              <a:t>colloqui di orientamento mirati per la realizzazione di un progetto professionale personalizzato;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</a:pPr>
            <a:r>
              <a:rPr lang="it-IT" dirty="0"/>
              <a:t>seminari tematici e formazione sulle tecniche di ricerca del lavoro;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</a:pPr>
            <a:r>
              <a:rPr lang="it-IT" dirty="0"/>
              <a:t>interventi specifici di orientamento rivolti a chi è interessato a lavorare nei paesi dell'Unione Europea (Servizio </a:t>
            </a:r>
            <a:r>
              <a:rPr lang="it-IT" dirty="0" err="1"/>
              <a:t>Eures</a:t>
            </a:r>
            <a:r>
              <a:rPr lang="it-IT" dirty="0"/>
              <a:t>);</a:t>
            </a:r>
          </a:p>
          <a:p>
            <a:pPr fontAlgn="base">
              <a:lnSpc>
                <a:spcPct val="100000"/>
              </a:lnSpc>
              <a:spcBef>
                <a:spcPts val="400"/>
              </a:spcBef>
            </a:pPr>
            <a:r>
              <a:rPr lang="it-IT" dirty="0"/>
              <a:t>supporto alla creazione di impresa nella definizione dell'idea imprenditoriale, nell’analisi di mercato e nell’individuazione di agevolazioni e finanziamenti.</a:t>
            </a:r>
          </a:p>
          <a:p>
            <a:pPr fontAlgn="base"/>
            <a:endParaRPr lang="it-IT" sz="2800" dirty="0"/>
          </a:p>
          <a:p>
            <a:pPr marL="0" indent="0" algn="ctr" fontAlgn="base">
              <a:buNone/>
            </a:pP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92" y="70493"/>
            <a:ext cx="1124607" cy="49966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72116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7558" y="441434"/>
            <a:ext cx="11256579" cy="1166922"/>
          </a:xfrm>
        </p:spPr>
        <p:txBody>
          <a:bodyPr>
            <a:normAutofit/>
          </a:bodyPr>
          <a:lstStyle/>
          <a:p>
            <a:pPr algn="ctr"/>
            <a:r>
              <a:rPr lang="it-IT" sz="3100" b="1" dirty="0"/>
              <a:t>Quali supporti per l’inserimento nel mondo del lavoro?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220" y="1466193"/>
            <a:ext cx="11251325" cy="3079532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800" b="1" dirty="0" smtClean="0"/>
              <a:t>Programma </a:t>
            </a:r>
            <a:r>
              <a:rPr lang="it-IT" sz="2800" b="1" dirty="0"/>
              <a:t>GOL “Garanzia di </a:t>
            </a:r>
            <a:r>
              <a:rPr lang="it-IT" sz="2800" b="1" dirty="0" err="1"/>
              <a:t>Occupabilità</a:t>
            </a:r>
            <a:r>
              <a:rPr lang="it-IT" sz="2800" b="1" dirty="0"/>
              <a:t> dei Lavoratori” </a:t>
            </a:r>
            <a:endParaRPr lang="it-IT" sz="2800" b="1" dirty="0" smtClean="0"/>
          </a:p>
          <a:p>
            <a:pPr marL="0" indent="0" algn="ctr" fontAlgn="base">
              <a:lnSpc>
                <a:spcPct val="100000"/>
              </a:lnSpc>
              <a:spcBef>
                <a:spcPts val="600"/>
              </a:spcBef>
              <a:buNone/>
            </a:pPr>
            <a:endParaRPr lang="it-IT" sz="2800" b="1" dirty="0" smtClean="0"/>
          </a:p>
          <a:p>
            <a:pPr marL="536575" indent="-536575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800" dirty="0" smtClean="0"/>
              <a:t>È un </a:t>
            </a:r>
            <a:r>
              <a:rPr lang="it-IT" sz="2800" dirty="0"/>
              <a:t>intervento nazionale finanziato dall’Unione Europea nell’ambito del PNRR </a:t>
            </a:r>
            <a:r>
              <a:rPr lang="it-IT" sz="2800" dirty="0" smtClean="0"/>
              <a:t>finalizzato </a:t>
            </a:r>
            <a:r>
              <a:rPr lang="it-IT" sz="2800" dirty="0"/>
              <a:t>a contrastare la disoccupazione. </a:t>
            </a:r>
            <a:endParaRPr lang="it-IT" sz="2800" dirty="0" smtClean="0"/>
          </a:p>
          <a:p>
            <a:pPr marL="536575" indent="-536575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800" dirty="0" smtClean="0"/>
              <a:t>GOL </a:t>
            </a:r>
            <a:r>
              <a:rPr lang="it-IT" sz="2800" dirty="0"/>
              <a:t>è un’offerta di servizi per l’inserimento e il reinserimento lavorativo e la qualificazione o riqualificazione professionale dei lavoratori. Ha l’obiettivo di migliorare le opportunità di ricerca e accompagnamento al lavoro delle persone in cerca di una nuova occupazione</a:t>
            </a:r>
            <a:r>
              <a:rPr lang="it-IT" sz="2800" dirty="0" smtClean="0"/>
              <a:t>.</a:t>
            </a:r>
          </a:p>
          <a:p>
            <a:pPr marL="536575" indent="-536575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800" b="1" dirty="0" smtClean="0"/>
              <a:t>Gol è gestito dall’Agenzia </a:t>
            </a:r>
            <a:r>
              <a:rPr lang="it-IT" sz="2800" b="1" dirty="0"/>
              <a:t>Spazio Lavoro della Regione Lazio</a:t>
            </a:r>
            <a:r>
              <a:rPr lang="it-IT" sz="2800" dirty="0"/>
              <a:t>:</a:t>
            </a:r>
          </a:p>
          <a:p>
            <a:pPr marL="0" indent="0" algn="ctr" fontAlgn="base">
              <a:buNone/>
            </a:pP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538" y="70493"/>
            <a:ext cx="1739462" cy="77285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84488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66648" y="162270"/>
            <a:ext cx="10061917" cy="122810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C000"/>
                </a:solidFill>
              </a:rPr>
              <a:t>Progetto ora</a:t>
            </a:r>
            <a:br>
              <a:rPr lang="it-IT" sz="4000" b="1" dirty="0" smtClean="0">
                <a:solidFill>
                  <a:srgbClr val="FFC000"/>
                </a:solidFill>
              </a:rPr>
            </a:br>
            <a:r>
              <a:rPr lang="it-IT" sz="4000" b="1" dirty="0" err="1" smtClean="0">
                <a:solidFill>
                  <a:srgbClr val="FFC000"/>
                </a:solidFill>
              </a:rPr>
              <a:t>dOpo</a:t>
            </a:r>
            <a:r>
              <a:rPr lang="it-IT" sz="4000" b="1" dirty="0" smtClean="0">
                <a:solidFill>
                  <a:srgbClr val="FFC000"/>
                </a:solidFill>
              </a:rPr>
              <a:t> </a:t>
            </a:r>
            <a:r>
              <a:rPr lang="it-IT" sz="4000" b="1" dirty="0">
                <a:solidFill>
                  <a:srgbClr val="FFC000"/>
                </a:solidFill>
              </a:rPr>
              <a:t>la </a:t>
            </a:r>
            <a:r>
              <a:rPr lang="it-IT" sz="4000" b="1" dirty="0" err="1">
                <a:solidFill>
                  <a:srgbClr val="FFC000"/>
                </a:solidFill>
              </a:rPr>
              <a:t>matuRità</a:t>
            </a:r>
            <a:r>
              <a:rPr lang="it-IT" sz="4000" b="1" dirty="0">
                <a:solidFill>
                  <a:srgbClr val="FFC000"/>
                </a:solidFill>
              </a:rPr>
              <a:t> </a:t>
            </a:r>
            <a:r>
              <a:rPr lang="it-IT" sz="4000" b="1" dirty="0" err="1">
                <a:solidFill>
                  <a:srgbClr val="FFC000"/>
                </a:solidFill>
              </a:rPr>
              <a:t>cosA</a:t>
            </a:r>
            <a:r>
              <a:rPr lang="it-IT" sz="4000" b="1" dirty="0">
                <a:solidFill>
                  <a:srgbClr val="FFC000"/>
                </a:solidFill>
              </a:rPr>
              <a:t> farò</a:t>
            </a:r>
            <a:r>
              <a:rPr lang="it-IT" sz="4000" b="1" dirty="0" smtClean="0">
                <a:solidFill>
                  <a:srgbClr val="FFC000"/>
                </a:solidFill>
              </a:rPr>
              <a:t>? </a:t>
            </a:r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68" y="70493"/>
            <a:ext cx="1250731" cy="5557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CasellaDiTesto 1"/>
          <p:cNvSpPr txBox="1"/>
          <p:nvPr/>
        </p:nvSpPr>
        <p:spPr>
          <a:xfrm>
            <a:off x="525368" y="2309732"/>
            <a:ext cx="113516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smtClean="0"/>
              <a:t>Grazie</a:t>
            </a:r>
          </a:p>
          <a:p>
            <a:pPr algn="ctr"/>
            <a:r>
              <a:rPr lang="it-IT" sz="6000" dirty="0" smtClean="0"/>
              <a:t> </a:t>
            </a:r>
          </a:p>
          <a:p>
            <a:pPr algn="ctr"/>
            <a:r>
              <a:rPr lang="it-IT" sz="6000" dirty="0"/>
              <a:t>e</a:t>
            </a:r>
            <a:r>
              <a:rPr lang="it-IT" sz="6000" dirty="0" smtClean="0"/>
              <a:t>d un grande in bocca al lupo a tutti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75947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276" y="502449"/>
            <a:ext cx="10830910" cy="1216265"/>
          </a:xfrm>
        </p:spPr>
        <p:txBody>
          <a:bodyPr/>
          <a:lstStyle/>
          <a:p>
            <a:pPr algn="ctr"/>
            <a:r>
              <a:rPr lang="it-IT" b="1" dirty="0" smtClean="0"/>
              <a:t>quali sono i Lavori più ricercati PER LAUREATI?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2" y="1734207"/>
            <a:ext cx="9905999" cy="4508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Prevalentemente nei settori tecnici e tecnologici</a:t>
            </a:r>
            <a:endParaRPr lang="it-IT" sz="3600" dirty="0" smtClean="0"/>
          </a:p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3600" dirty="0"/>
              <a:t>La domanda di questi lavoratori supererà, e di molto, l’offerta. </a:t>
            </a:r>
          </a:p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3600" dirty="0"/>
              <a:t>nel 2030 </a:t>
            </a:r>
            <a:r>
              <a:rPr lang="it-IT" sz="3600" dirty="0" smtClean="0"/>
              <a:t>nel mondo ci </a:t>
            </a:r>
            <a:r>
              <a:rPr lang="it-IT" sz="3600" dirty="0"/>
              <a:t>sarà una richiesta sempre più massiccia di lavoratori in settori tecnologici: ne mancheranno però 85 Milioni.</a:t>
            </a:r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082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276" y="502449"/>
            <a:ext cx="10830910" cy="1216265"/>
          </a:xfrm>
        </p:spPr>
        <p:txBody>
          <a:bodyPr/>
          <a:lstStyle/>
          <a:p>
            <a:pPr algn="ctr"/>
            <a:r>
              <a:rPr lang="it-IT" b="1" dirty="0" smtClean="0"/>
              <a:t>quali sono i Lavori più ricercati PER LAUREATI?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2510" y="1844566"/>
            <a:ext cx="10846676" cy="43985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4000" b="1" dirty="0" smtClean="0"/>
              <a:t>Prevalentemente nei settori tecnici e tecnologici</a:t>
            </a:r>
          </a:p>
          <a:p>
            <a:pPr marL="0" indent="0" algn="ctr">
              <a:buNone/>
            </a:pPr>
            <a:endParaRPr lang="it-IT" sz="900" b="1" dirty="0" smtClean="0"/>
          </a:p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4400" dirty="0" smtClean="0"/>
              <a:t>In Italia nei prossimi 7 anni si prevede una richiesta di circa 1 milione di laureati</a:t>
            </a:r>
          </a:p>
          <a:p>
            <a:pPr marL="536575" indent="-536575" algn="just">
              <a:buFont typeface="Wingdings" panose="05000000000000000000" pitchFamily="2" charset="2"/>
              <a:buChar char="Ø"/>
            </a:pPr>
            <a:endParaRPr lang="it-IT" sz="1000" dirty="0" smtClean="0"/>
          </a:p>
          <a:p>
            <a:pPr marL="536575" indent="-536575" algn="just">
              <a:buFont typeface="Wingdings" panose="05000000000000000000" pitchFamily="2" charset="2"/>
              <a:buChar char="Ø"/>
            </a:pPr>
            <a:r>
              <a:rPr lang="it-IT" sz="4400" dirty="0" smtClean="0"/>
              <a:t>I settori che vedranno aumentare </a:t>
            </a:r>
            <a:r>
              <a:rPr lang="it-IT" sz="4400" dirty="0"/>
              <a:t>maggiormente le offerte di lavoro </a:t>
            </a:r>
            <a:r>
              <a:rPr lang="it-IT" sz="4400" dirty="0" smtClean="0"/>
              <a:t>saranno quello</a:t>
            </a:r>
            <a:r>
              <a:rPr lang="it-IT" sz="4400" dirty="0"/>
              <a:t> </a:t>
            </a:r>
            <a:r>
              <a:rPr lang="it-IT" sz="4400" b="1" dirty="0"/>
              <a:t>medico-sanitario</a:t>
            </a:r>
            <a:r>
              <a:rPr lang="it-IT" sz="4400" dirty="0"/>
              <a:t> </a:t>
            </a:r>
            <a:r>
              <a:rPr lang="it-IT" sz="4400" dirty="0" smtClean="0"/>
              <a:t>e quelli di indirizzo</a:t>
            </a:r>
            <a:r>
              <a:rPr lang="it-IT" sz="4400" dirty="0"/>
              <a:t> </a:t>
            </a:r>
            <a:r>
              <a:rPr lang="it-IT" sz="4400" b="1" dirty="0"/>
              <a:t>scientifico-matematico-fisico</a:t>
            </a:r>
            <a:endParaRPr lang="it-IT" sz="4400" dirty="0" smtClean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1118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979" y="0"/>
            <a:ext cx="10909738" cy="1478570"/>
          </a:xfrm>
        </p:spPr>
        <p:txBody>
          <a:bodyPr/>
          <a:lstStyle/>
          <a:p>
            <a:r>
              <a:rPr lang="it-IT" b="1" dirty="0"/>
              <a:t>quali sono i Lavori più ricercati PER LAUREATI?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9091" y="1193198"/>
            <a:ext cx="11004330" cy="3541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b="1" dirty="0" smtClean="0"/>
              <a:t>Meccatronica (o Robotica)</a:t>
            </a:r>
          </a:p>
          <a:p>
            <a:r>
              <a:rPr lang="it-IT" dirty="0"/>
              <a:t>L’industria 4.0 punta molto </a:t>
            </a:r>
            <a:r>
              <a:rPr lang="it-IT" dirty="0" smtClean="0"/>
              <a:t>sugli </a:t>
            </a:r>
            <a:r>
              <a:rPr lang="it-IT" dirty="0"/>
              <a:t>investimenti in tecnologia, ma </a:t>
            </a:r>
            <a:r>
              <a:rPr lang="it-IT" dirty="0" smtClean="0"/>
              <a:t>l’uomo  riveste sempre un </a:t>
            </a:r>
            <a:r>
              <a:rPr lang="it-IT" dirty="0"/>
              <a:t>ruolo assolutamente centrale: servono tecnici specializzati, persone </a:t>
            </a:r>
            <a:r>
              <a:rPr lang="it-IT" dirty="0" smtClean="0"/>
              <a:t>abituate </a:t>
            </a:r>
            <a:r>
              <a:rPr lang="it-IT" dirty="0"/>
              <a:t>a pensare ‘in digitale’ per raccogliere le sfide </a:t>
            </a:r>
            <a:r>
              <a:rPr lang="it-IT" dirty="0" smtClean="0"/>
              <a:t>del futuro.</a:t>
            </a:r>
            <a:endParaRPr lang="it-IT" dirty="0"/>
          </a:p>
          <a:p>
            <a:r>
              <a:rPr lang="it-IT" dirty="0"/>
              <a:t>Le materie chiave sono Meccanica e Sistemi, </a:t>
            </a:r>
            <a:r>
              <a:rPr lang="it-IT" dirty="0" smtClean="0"/>
              <a:t>indispensabili </a:t>
            </a:r>
            <a:r>
              <a:rPr lang="it-IT" dirty="0"/>
              <a:t>per </a:t>
            </a:r>
            <a:r>
              <a:rPr lang="it-IT" dirty="0" smtClean="0"/>
              <a:t>la </a:t>
            </a:r>
            <a:r>
              <a:rPr lang="it-IT" dirty="0"/>
              <a:t>progettazione </a:t>
            </a:r>
            <a:r>
              <a:rPr lang="it-IT" dirty="0" smtClean="0"/>
              <a:t>della macchina </a:t>
            </a:r>
            <a:r>
              <a:rPr lang="it-IT" dirty="0"/>
              <a:t>che </a:t>
            </a:r>
            <a:r>
              <a:rPr lang="it-IT" dirty="0" smtClean="0"/>
              <a:t>di quella logica </a:t>
            </a:r>
            <a:r>
              <a:rPr lang="it-IT" dirty="0"/>
              <a:t>che le permette di funzionare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L’esperto </a:t>
            </a:r>
            <a:r>
              <a:rPr lang="it-IT" dirty="0"/>
              <a:t>del settore </a:t>
            </a:r>
            <a:r>
              <a:rPr lang="it-IT" dirty="0" smtClean="0"/>
              <a:t>si </a:t>
            </a:r>
            <a:r>
              <a:rPr lang="it-IT" dirty="0"/>
              <a:t>occupa di pensare e progettare dei sistemi di controllo </a:t>
            </a:r>
            <a:r>
              <a:rPr lang="it-IT" dirty="0" smtClean="0"/>
              <a:t>automatico (sia software che centraline elettroniche);</a:t>
            </a:r>
          </a:p>
          <a:p>
            <a:r>
              <a:rPr lang="it-IT" dirty="0" smtClean="0"/>
              <a:t>I tre </a:t>
            </a:r>
            <a:r>
              <a:rPr lang="it-IT" dirty="0"/>
              <a:t>pilastri del settore industriale moderno: sicurezza, produttività e ottimizzazione di spazio e </a:t>
            </a:r>
            <a:r>
              <a:rPr lang="it-IT" dirty="0" smtClean="0"/>
              <a:t>tempo</a:t>
            </a:r>
            <a:r>
              <a:rPr lang="it-IT" dirty="0"/>
              <a:t> </a:t>
            </a:r>
            <a:r>
              <a:rPr lang="it-IT" dirty="0" smtClean="0"/>
              <a:t>a </a:t>
            </a:r>
            <a:r>
              <a:rPr lang="it-IT" dirty="0" err="1" smtClean="0"/>
              <a:t>a</a:t>
            </a:r>
            <a:r>
              <a:rPr lang="it-IT" dirty="0" smtClean="0"/>
              <a:t> supporto delle </a:t>
            </a:r>
            <a:r>
              <a:rPr lang="it-IT" dirty="0"/>
              <a:t>scelte </a:t>
            </a:r>
            <a:r>
              <a:rPr lang="it-IT" dirty="0" smtClean="0"/>
              <a:t>di </a:t>
            </a:r>
            <a:r>
              <a:rPr lang="it-IT" dirty="0"/>
              <a:t>mobilità industriale, robotica, </a:t>
            </a:r>
            <a:r>
              <a:rPr lang="it-IT" dirty="0" smtClean="0"/>
              <a:t>pneumatica, sostenibilità energetica, </a:t>
            </a:r>
            <a:r>
              <a:rPr lang="it-IT" dirty="0"/>
              <a:t>protezioni </a:t>
            </a:r>
            <a:r>
              <a:rPr lang="it-IT" dirty="0" smtClean="0"/>
              <a:t>perimetrali, </a:t>
            </a:r>
            <a:r>
              <a:rPr lang="it-IT" dirty="0" err="1" smtClean="0"/>
              <a:t>etc</a:t>
            </a:r>
            <a:r>
              <a:rPr lang="it-IT" dirty="0" smtClean="0"/>
              <a:t>…</a:t>
            </a:r>
            <a:r>
              <a:rPr lang="it-IT" dirty="0"/>
              <a:t> 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439" y="0"/>
            <a:ext cx="1329559" cy="59073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8328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745" y="618518"/>
            <a:ext cx="10830910" cy="1478570"/>
          </a:xfrm>
        </p:spPr>
        <p:txBody>
          <a:bodyPr/>
          <a:lstStyle/>
          <a:p>
            <a:pPr algn="ctr"/>
            <a:r>
              <a:rPr lang="it-IT" b="1" dirty="0" smtClean="0"/>
              <a:t>quali sono i Lavori più ricercati PER LAUREATI?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Professionisti </a:t>
            </a:r>
            <a:r>
              <a:rPr lang="it-IT" sz="3600" b="1" dirty="0"/>
              <a:t>contabili e della finanza</a:t>
            </a:r>
            <a:r>
              <a:rPr lang="it-IT" sz="3600" dirty="0"/>
              <a:t>. </a:t>
            </a:r>
            <a:endParaRPr lang="it-IT" sz="3600" dirty="0" smtClean="0"/>
          </a:p>
          <a:p>
            <a:pPr marL="0" indent="0" algn="just">
              <a:buNone/>
            </a:pPr>
            <a:r>
              <a:rPr lang="it-IT" sz="3600" dirty="0" smtClean="0"/>
              <a:t>Tra </a:t>
            </a:r>
            <a:r>
              <a:rPr lang="it-IT" sz="3600" dirty="0"/>
              <a:t>le aziende italiane è in crescita la richiesta di professionisti della finanza d’impresa, contabili, commercialisti e analisti finanziari;</a:t>
            </a:r>
          </a:p>
          <a:p>
            <a:endParaRPr lang="it-IT" sz="36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28" y="70493"/>
            <a:ext cx="1597572" cy="70981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7103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214" y="618518"/>
            <a:ext cx="10846676" cy="1478570"/>
          </a:xfrm>
        </p:spPr>
        <p:txBody>
          <a:bodyPr/>
          <a:lstStyle/>
          <a:p>
            <a:r>
              <a:rPr lang="it-IT" b="1" dirty="0"/>
              <a:t>quali sono i Lavori più ricercati PER LAUREATI?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4115" y="1949943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Professionisti IT</a:t>
            </a:r>
          </a:p>
          <a:p>
            <a:pPr marL="0" indent="0" algn="just">
              <a:buNone/>
            </a:pPr>
            <a:r>
              <a:rPr lang="it-IT" sz="3600" dirty="0" smtClean="0"/>
              <a:t>Uno </a:t>
            </a:r>
            <a:r>
              <a:rPr lang="it-IT" sz="3600" dirty="0"/>
              <a:t>degli effetti della digitalizzazione è la crescita della domanda nel settore IT. Richiesti sono soprattutto i programmatori delle start–up e chi si occupa di sviluppare applicazioni per il mobile;</a:t>
            </a:r>
          </a:p>
          <a:p>
            <a:endParaRPr lang="it-IT" sz="3600" dirty="0"/>
          </a:p>
        </p:txBody>
      </p:sp>
      <p:pic>
        <p:nvPicPr>
          <p:cNvPr id="4" name="Picture 2" descr="C:\Users\Federsanita\Google Drive (chilelli.enzo61@gmail.com)\Progetti\ITS-ICTacademy\Loghi ed immagini\Logo I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86" y="70493"/>
            <a:ext cx="1944414" cy="8639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3303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AA353C34084B48AD5373DABC4FE04B" ma:contentTypeVersion="6" ma:contentTypeDescription="Creare un nuovo documento." ma:contentTypeScope="" ma:versionID="7b95d111b612a96f1219550b5e1db449">
  <xsd:schema xmlns:xsd="http://www.w3.org/2001/XMLSchema" xmlns:xs="http://www.w3.org/2001/XMLSchema" xmlns:p="http://schemas.microsoft.com/office/2006/metadata/properties" xmlns:ns2="a92ef012-2059-489e-bed9-6971e10b3fed" targetNamespace="http://schemas.microsoft.com/office/2006/metadata/properties" ma:root="true" ma:fieldsID="1b0ffde798c86c6a5476af6b0920dbb2" ns2:_="">
    <xsd:import namespace="a92ef012-2059-489e-bed9-6971e10b3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ef012-2059-489e-bed9-6971e10b3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F4AACC-8FBD-48EA-9157-CB62B8367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ef012-2059-489e-bed9-6971e10b3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256443-2934-47D5-BC1C-6F8CCDE8E7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77C9D3-16DB-4FF6-A2EC-405FC028E78F}">
  <ds:schemaRefs>
    <ds:schemaRef ds:uri="http://purl.org/dc/dcmitype/"/>
    <ds:schemaRef ds:uri="http://schemas.microsoft.com/office/2006/documentManagement/types"/>
    <ds:schemaRef ds:uri="http://purl.org/dc/elements/1.1/"/>
    <ds:schemaRef ds:uri="a92ef012-2059-489e-bed9-6971e10b3fed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13343</TotalTime>
  <Words>1758</Words>
  <Application>Microsoft Office PowerPoint</Application>
  <PresentationFormat>Personalizzato</PresentationFormat>
  <Paragraphs>182</Paragraphs>
  <Slides>43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Circuito</vt:lpstr>
      <vt:lpstr>Fondazione ITS   Information &amp; Communications Technology Academy</vt:lpstr>
      <vt:lpstr>Finanziato daLLA: </vt:lpstr>
      <vt:lpstr>OBIETTIVI DEL SEMINARIO</vt:lpstr>
      <vt:lpstr>il Rapporto INAPP 2021 su Popolazione tra i 15 ed i 64 anni</vt:lpstr>
      <vt:lpstr>quali sono i Lavori più ricercati PER LAUREATI?</vt:lpstr>
      <vt:lpstr>quali sono i Lavori più ricercati PER LAUREATI?</vt:lpstr>
      <vt:lpstr>quali sono i Lavori più ricercati PER LAUREATI?</vt:lpstr>
      <vt:lpstr>quali sono i Lavori più ricercati PER LAUREATI?</vt:lpstr>
      <vt:lpstr>quali sono i Lavori più ricercati PER LAUREATI?</vt:lpstr>
      <vt:lpstr>quali sono i Lavori più ricercati PER LAUREATI?</vt:lpstr>
      <vt:lpstr>quali sono i Lavori più ricercati PER LAUREATI?</vt:lpstr>
      <vt:lpstr>quali sono i Lavori più ricercati PER LAUREATI?</vt:lpstr>
      <vt:lpstr>quali sono i Lavori più ricercati PER LAUREATI?</vt:lpstr>
      <vt:lpstr>quali sono i Lavori più ricercati PER LAUREATI?</vt:lpstr>
      <vt:lpstr>lo sviluppo economico e  digitale</vt:lpstr>
      <vt:lpstr>lo sviluppo economico e  digitale</vt:lpstr>
      <vt:lpstr>LA Tecnologia distrugge il lavoro?</vt:lpstr>
      <vt:lpstr>NUOVI LAVORI</vt:lpstr>
      <vt:lpstr>La tecnologia volano dell’economia mondiale</vt:lpstr>
      <vt:lpstr>PNRR – Next generation EU</vt:lpstr>
      <vt:lpstr>Le quote di mercato di cloud nel mondo.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sono i Lavori più ricercati PER diplomati?</vt:lpstr>
      <vt:lpstr>Quali supporti per l’inserimento nel mondo del lavoro?</vt:lpstr>
      <vt:lpstr>Quali supporti per l’inserimento nel mondo del lavoro?</vt:lpstr>
      <vt:lpstr>Quali supporti per l’inserimento nel mondo del lavoro?</vt:lpstr>
      <vt:lpstr>Quali supporti per l’inserimento nel mondo del lavoro?</vt:lpstr>
      <vt:lpstr>Quali supporti per l’inserimento nel mondo del lavoro?</vt:lpstr>
      <vt:lpstr>Quali supporti per l’inserimento nel mondo del lavoro?</vt:lpstr>
      <vt:lpstr>Quali supporti per l’inserimento nel mondo del lavoro?</vt:lpstr>
      <vt:lpstr>Progetto ora dOpo la matuRità cosA farò?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Costituzione ITS  «Istituto Tecnico Superiore ITS Information and Communications Technology Academy»</dc:title>
  <dc:creator>Fabrizio Rizzitelli</dc:creator>
  <cp:lastModifiedBy>Enzo Chilelli</cp:lastModifiedBy>
  <cp:revision>106</cp:revision>
  <cp:lastPrinted>2022-10-19T16:38:02Z</cp:lastPrinted>
  <dcterms:created xsi:type="dcterms:W3CDTF">2022-03-20T16:16:01Z</dcterms:created>
  <dcterms:modified xsi:type="dcterms:W3CDTF">2022-11-25T13:38:46Z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0x010100F4AA353C34084B48AD5373DABC4FE04B</vt:lpwstr>
  </property>
</Properties>
</file>