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8"/>
  </p:notesMasterIdLst>
  <p:handoutMasterIdLst>
    <p:handoutMasterId r:id="rId29"/>
  </p:handoutMasterIdLst>
  <p:sldIdLst>
    <p:sldId id="302" r:id="rId5"/>
    <p:sldId id="296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4" r:id="rId26"/>
    <p:sldId id="353" r:id="rId2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83274" autoAdjust="0"/>
  </p:normalViewPr>
  <p:slideViewPr>
    <p:cSldViewPr snapToGrid="0">
      <p:cViewPr>
        <p:scale>
          <a:sx n="60" d="100"/>
          <a:sy n="60" d="100"/>
        </p:scale>
        <p:origin x="-77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2BAE-439A-4FC8-8655-99AAAEB01D21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176B-96D9-4935-94ED-396780CCE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37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51B7-D1FD-484D-9665-DAAE23E1A784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6FAA-A9DD-444E-AAB0-7E9234A0C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64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96FAA-A9DD-444E-AAB0-7E9234A0C1F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37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6FAA-A9DD-444E-AAB0-7E9234A0C1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14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96FAA-A9DD-444E-AAB0-7E9234A0C1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06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70D8EC6-05AF-42E8-967A-AAD7AD80F81C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72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57D-6A4F-431D-96FE-2A6C51CDA8F8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33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3762-40E7-4456-B57E-599A6885D454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8880-91AB-48E8-BE9C-4F0F7BBF2859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88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CDF5-9C9C-44D9-8D59-F569663E130C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6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B067-3B22-42E3-B521-8212467F7A55}" type="datetime1">
              <a:rPr lang="it-IT" smtClean="0"/>
              <a:t>25/11/2022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89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A9A-AE73-4C86-9BB9-19EF17F31910}" type="datetime1">
              <a:rPr lang="it-IT" smtClean="0"/>
              <a:t>25/11/2022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77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5E3A-8505-46E3-8727-03942588E388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63-396D-43E8-A741-75AB7B866696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0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CE15-04C7-4618-95DB-ED79C8E3A217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13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418-C66F-482C-A2AE-8C47E252DB0C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7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234-F74D-49AA-A11A-76052BA5687A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42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E194-C971-4739-81F1-E8777D881483}" type="datetime1">
              <a:rPr lang="it-IT" smtClean="0"/>
              <a:t>25/11/2022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2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26A4-72B2-441B-A754-36D12F008D9C}" type="datetime1">
              <a:rPr lang="it-IT" smtClean="0"/>
              <a:t>25/11/2022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51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4A30-5C7A-4441-B5D7-70720E734D76}" type="datetime1">
              <a:rPr lang="it-IT" smtClean="0"/>
              <a:t>25/11/2022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1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D286-1E23-4496-AB18-A7DF5C8CE213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4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EBD2-745A-4FFD-9F97-D0274C7E853B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7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B760-DED4-4157-BBB8-83F0E672D44A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17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6227" y="301726"/>
            <a:ext cx="11927304" cy="195274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Fondazione ITS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3200" b="1" dirty="0" smtClean="0"/>
              <a:t>Information &amp; </a:t>
            </a:r>
            <a:r>
              <a:rPr lang="en-US" sz="3200" b="1" dirty="0"/>
              <a:t>Communications Technology </a:t>
            </a:r>
            <a:r>
              <a:rPr lang="en-US" sz="3200" b="1" dirty="0" smtClean="0"/>
              <a:t>Academy</a:t>
            </a:r>
            <a:endParaRPr 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0620" y="2529984"/>
            <a:ext cx="11256579" cy="1655762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>
                <a:solidFill>
                  <a:schemeClr val="tx1">
                    <a:lumMod val="95000"/>
                  </a:schemeClr>
                </a:solidFill>
              </a:rPr>
              <a:t>Progetto </a:t>
            </a:r>
          </a:p>
          <a:p>
            <a:pPr algn="ctr"/>
            <a:r>
              <a:rPr lang="it-IT" sz="4400" b="1" dirty="0" smtClean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it-IT" sz="4400" b="1" dirty="0" smtClean="0"/>
              <a:t>ORA </a:t>
            </a:r>
            <a:r>
              <a:rPr lang="it-IT" sz="4400" b="1" dirty="0"/>
              <a:t>– </a:t>
            </a:r>
            <a:r>
              <a:rPr lang="it-IT" sz="4400" b="1" dirty="0" err="1"/>
              <a:t>dOpo</a:t>
            </a:r>
            <a:r>
              <a:rPr lang="it-IT" sz="4400" b="1" dirty="0"/>
              <a:t> </a:t>
            </a:r>
            <a:r>
              <a:rPr lang="it-IT" sz="4400" b="1" dirty="0" smtClean="0"/>
              <a:t>la </a:t>
            </a:r>
            <a:r>
              <a:rPr lang="it-IT" sz="4400" b="1" dirty="0" err="1" smtClean="0"/>
              <a:t>matuRità</a:t>
            </a:r>
            <a:r>
              <a:rPr lang="it-IT" sz="4400" b="1" dirty="0" smtClean="0"/>
              <a:t> </a:t>
            </a:r>
            <a:r>
              <a:rPr lang="it-IT" sz="4400" b="1" dirty="0" err="1"/>
              <a:t>cosA</a:t>
            </a:r>
            <a:r>
              <a:rPr lang="it-IT" sz="4400" b="1" dirty="0"/>
              <a:t> farò</a:t>
            </a:r>
            <a:r>
              <a:rPr lang="it-IT" sz="4400" b="1" dirty="0" smtClean="0"/>
              <a:t>?»</a:t>
            </a:r>
            <a:endParaRPr lang="it-IT" sz="4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8" y="5760496"/>
            <a:ext cx="7838091" cy="109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39" y="5760496"/>
            <a:ext cx="2304392" cy="102385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7" name="Picture 3" descr="C:\Users\Federsanita\Google Drive (chilelli.enzo61@gmail.com)\Progetti\ITS-ICTacademy\Loghi ed immagini\logo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496"/>
            <a:ext cx="2081048" cy="109750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asellaDiTesto 3"/>
          <p:cNvSpPr txBox="1"/>
          <p:nvPr/>
        </p:nvSpPr>
        <p:spPr>
          <a:xfrm>
            <a:off x="2081048" y="4887310"/>
            <a:ext cx="857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Seminario 1: Orientamento alla scelta formativa</a:t>
            </a:r>
          </a:p>
        </p:txBody>
      </p:sp>
    </p:spTree>
    <p:extLst>
      <p:ext uri="{BB962C8B-B14F-4D97-AF65-F5344CB8AC3E}">
        <p14:creationId xmlns:p14="http://schemas.microsoft.com/office/powerpoint/2010/main" val="10232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8710" y="161318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9" y="1256260"/>
            <a:ext cx="5081478" cy="508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85490" y="1384001"/>
            <a:ext cx="547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600" dirty="0" smtClean="0"/>
              <a:t>Ingegneria</a:t>
            </a:r>
            <a:endParaRPr lang="it-IT" sz="3600" dirty="0"/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3011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179" y="177084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3" y="1272026"/>
            <a:ext cx="5254898" cy="52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85490" y="1384001"/>
            <a:ext cx="547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600" dirty="0" smtClean="0"/>
              <a:t>Psicologia</a:t>
            </a:r>
            <a:endParaRPr lang="it-IT" sz="3600" dirty="0"/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1647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8710" y="0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0" y="1256259"/>
            <a:ext cx="5211809" cy="52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85490" y="1384001"/>
            <a:ext cx="547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600" dirty="0" smtClean="0"/>
              <a:t>Giurisprudenza</a:t>
            </a:r>
            <a:endParaRPr lang="it-IT" sz="3600" dirty="0"/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6322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1918411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600" dirty="0" smtClean="0"/>
              <a:t>Ed ovviamente molte altre:</a:t>
            </a:r>
          </a:p>
          <a:p>
            <a:pPr marL="0" indent="0" algn="just">
              <a:buNone/>
            </a:pPr>
            <a:r>
              <a:rPr lang="it-IT" sz="3600" dirty="0" smtClean="0"/>
              <a:t>Fisica, Chimica, Biologia, Medicina, Infermieristica, Informatica, Lettere, Filosofia, Architettura, Sociologia, Comunicazione ed altre.</a:t>
            </a:r>
          </a:p>
          <a:p>
            <a:pPr marL="0" indent="0" algn="just">
              <a:buNone/>
            </a:pPr>
            <a:r>
              <a:rPr lang="it-IT" sz="3600" dirty="0" smtClean="0"/>
              <a:t>Ognuno degli indirizzi ha molteplici scelte, fino a 2.300 corsi di laurea diversi</a:t>
            </a:r>
            <a:endParaRPr lang="it-IT" sz="36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2051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179" y="0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9807" y="1277006"/>
            <a:ext cx="10846675" cy="5470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dirty="0" smtClean="0"/>
              <a:t>Ma un’attenzione particolare, al netto delle proprie aspirazioni personali e dei propri sogni, va messa sui possibili sbocchi lavorativi.</a:t>
            </a:r>
          </a:p>
          <a:p>
            <a:pPr marL="0" indent="0" algn="ctr">
              <a:buNone/>
            </a:pPr>
            <a:r>
              <a:rPr lang="it-IT" sz="3000" b="1" dirty="0" smtClean="0">
                <a:solidFill>
                  <a:srgbClr val="FFC000"/>
                </a:solidFill>
              </a:rPr>
              <a:t>Perché</a:t>
            </a:r>
          </a:p>
          <a:p>
            <a:pPr marL="0" indent="0">
              <a:buNone/>
            </a:pPr>
            <a:r>
              <a:rPr lang="it-IT" sz="3000" dirty="0" smtClean="0"/>
              <a:t>Come indicato nel Rapporto INAP, i </a:t>
            </a:r>
            <a:r>
              <a:rPr lang="it-IT" sz="3000" dirty="0" err="1"/>
              <a:t>Neet</a:t>
            </a:r>
            <a:r>
              <a:rPr lang="it-IT" sz="3000" dirty="0"/>
              <a:t>, </a:t>
            </a:r>
            <a:r>
              <a:rPr lang="it-IT" sz="3000" dirty="0" smtClean="0"/>
              <a:t>cioè </a:t>
            </a:r>
            <a:r>
              <a:rPr lang="it-IT" sz="3000" dirty="0"/>
              <a:t>quei giovani che non lavorano, non studiano e non cercano un’occupazione, sono in Italia il 23,8% tra i 25-34enni, la percentuale più elevata nei Paesi </a:t>
            </a:r>
            <a:r>
              <a:rPr lang="it-IT" sz="3000" dirty="0" smtClean="0"/>
              <a:t>Ue.</a:t>
            </a:r>
          </a:p>
          <a:p>
            <a:pPr marL="0" indent="0">
              <a:buNone/>
            </a:pPr>
            <a:r>
              <a:rPr lang="it-IT" sz="3000" dirty="0" smtClean="0"/>
              <a:t>E molto dipende da scelte non corrispondenti alla richiesta del mondo del lavoro.</a:t>
            </a:r>
            <a:endParaRPr lang="it-IT" sz="30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8274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72055" y="504497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/>
              <a:t>Altra e nuova opportunità formativa post-diploma ed </a:t>
            </a:r>
            <a:r>
              <a:rPr lang="it-IT" b="1" dirty="0" smtClean="0"/>
              <a:t>alternativa </a:t>
            </a:r>
            <a:r>
              <a:rPr lang="it-IT" b="1" dirty="0"/>
              <a:t>all’università</a:t>
            </a:r>
            <a:br>
              <a:rPr lang="it-IT" b="1" dirty="0"/>
            </a:br>
            <a:endParaRPr lang="it-IT" b="1" dirty="0"/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CasellaDiTesto 1"/>
          <p:cNvSpPr txBox="1"/>
          <p:nvPr/>
        </p:nvSpPr>
        <p:spPr>
          <a:xfrm>
            <a:off x="1529255" y="1576552"/>
            <a:ext cx="903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66648" y="2748362"/>
            <a:ext cx="10121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 smtClean="0"/>
              <a:t>Gli </a:t>
            </a:r>
            <a:r>
              <a:rPr lang="it-IT" sz="3200" b="1" dirty="0"/>
              <a:t>ITS sono </a:t>
            </a:r>
            <a:r>
              <a:rPr lang="it-IT" sz="3200" b="1" dirty="0" smtClean="0"/>
              <a:t>Fondazioni di diritto pubblico che, controllare dal MIUR e dalle Regioni, vedono la partecipazione attiva </a:t>
            </a:r>
            <a:r>
              <a:rPr lang="it-IT" sz="3200" b="1" dirty="0"/>
              <a:t>di imprese, università, enti di ricerca scientifica e tecnologica, al fine di promuovere l’occupazione nel mondo del lavoro, ma soprattutto consentendo l’inserimento nei settori chiave per la crescita del Paese.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2851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ttangolo 6"/>
          <p:cNvSpPr/>
          <p:nvPr/>
        </p:nvSpPr>
        <p:spPr>
          <a:xfrm>
            <a:off x="630621" y="1499230"/>
            <a:ext cx="109360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dirty="0" smtClean="0"/>
              <a:t>Gli ITS rappresentano la prima risposta italiana </a:t>
            </a:r>
            <a:r>
              <a:rPr lang="it-IT" sz="2800" dirty="0"/>
              <a:t>alle scuole di alta specializzazione tecnologica che da decenni formano in Europa i cosiddetti super-tecnici.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b="1" dirty="0"/>
              <a:t>L’obiettivo </a:t>
            </a:r>
            <a:r>
              <a:rPr lang="it-IT" sz="2800" b="1" dirty="0" smtClean="0"/>
              <a:t>degli ITS è </a:t>
            </a:r>
            <a:r>
              <a:rPr lang="it-IT" sz="2800" b="1" dirty="0"/>
              <a:t>far fronte ad un fabbisogno aziendale di figure tecniche specializzate che è </a:t>
            </a:r>
            <a:r>
              <a:rPr lang="it-IT" sz="2800" b="1" dirty="0" smtClean="0"/>
              <a:t>sempre maggiore ma non trova risposte concrete nel mondo della scuola.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dirty="0"/>
              <a:t>Gli ITS ricoprono un ruolo essenziale nel </a:t>
            </a:r>
            <a:r>
              <a:rPr lang="it-IT" sz="2800" b="1" dirty="0"/>
              <a:t>collegare il mondo della scuola con il mondo delle imprese,</a:t>
            </a:r>
            <a:r>
              <a:rPr lang="it-IT" sz="2800" dirty="0"/>
              <a:t> ottenendo risultati significativi soprattutto dal punto di vista dell’inserimento dei diplomati all’interno del mondo del lavoro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1535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tangolo 1"/>
          <p:cNvSpPr/>
          <p:nvPr/>
        </p:nvSpPr>
        <p:spPr>
          <a:xfrm>
            <a:off x="709448" y="1180237"/>
            <a:ext cx="108571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Le sei are </a:t>
            </a:r>
            <a:r>
              <a:rPr lang="it-IT" sz="3200" dirty="0" err="1"/>
              <a:t>tenologiche</a:t>
            </a:r>
            <a:r>
              <a:rPr lang="it-IT" sz="3200" dirty="0"/>
              <a:t> interessate:  </a:t>
            </a:r>
            <a:endParaRPr lang="it-IT" sz="3200" dirty="0" smtClean="0"/>
          </a:p>
          <a:p>
            <a:endParaRPr lang="it-IT" sz="32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Efficienza </a:t>
            </a:r>
            <a:r>
              <a:rPr lang="it-IT" sz="3200" dirty="0"/>
              <a:t>energetica,  </a:t>
            </a:r>
            <a:endParaRPr lang="it-IT" sz="32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Mobilità </a:t>
            </a:r>
            <a:r>
              <a:rPr lang="it-IT" sz="3200" dirty="0"/>
              <a:t>sostenibile,  </a:t>
            </a:r>
            <a:endParaRPr lang="it-IT" sz="32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Nuove </a:t>
            </a:r>
            <a:r>
              <a:rPr lang="it-IT" sz="3200" dirty="0"/>
              <a:t>tecnologie della vita, </a:t>
            </a:r>
            <a:endParaRPr lang="it-IT" sz="32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Nuove </a:t>
            </a:r>
            <a:r>
              <a:rPr lang="it-IT" sz="3200" dirty="0"/>
              <a:t>tecnologie per il Made in </a:t>
            </a:r>
            <a:r>
              <a:rPr lang="it-IT" sz="3200" dirty="0" err="1"/>
              <a:t>Italy</a:t>
            </a:r>
            <a:r>
              <a:rPr lang="it-IT" sz="3200" dirty="0"/>
              <a:t> (Sistema agroalimentare, Sistema casa, Sistema meccanica, Sistema moda, Servizi alle imprese), </a:t>
            </a:r>
            <a:endParaRPr lang="it-IT" sz="32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Tecnologie </a:t>
            </a:r>
            <a:r>
              <a:rPr lang="it-IT" sz="3200" dirty="0"/>
              <a:t>innovative per i beni e le attività culturali –Turismo, </a:t>
            </a:r>
            <a:endParaRPr lang="it-IT" sz="32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Tecnologie </a:t>
            </a:r>
            <a:r>
              <a:rPr lang="it-IT" sz="3200" dirty="0"/>
              <a:t>della informazione e della comunicazione.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9758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tangolo 1"/>
          <p:cNvSpPr/>
          <p:nvPr/>
        </p:nvSpPr>
        <p:spPr>
          <a:xfrm>
            <a:off x="1024759" y="1178032"/>
            <a:ext cx="1040524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/>
              <a:t>Le caratteristiche dei percorsi formativi I.T.S</a:t>
            </a:r>
            <a:r>
              <a:rPr lang="it-IT" sz="3200" b="1" dirty="0" smtClean="0"/>
              <a:t>.</a:t>
            </a:r>
          </a:p>
          <a:p>
            <a:pPr algn="just"/>
            <a:endParaRPr lang="it-IT" sz="800" dirty="0"/>
          </a:p>
          <a:p>
            <a:pPr algn="just"/>
            <a:r>
              <a:rPr lang="it-IT" sz="3200" dirty="0"/>
              <a:t>Accedono ai corsi, a seguito di selezione, i giovani e gli adulti in possesso di diploma di istruzione secondaria superiore e coloro che in possesso di un diploma quadriennale di istruzione e formazione professionale abbiano frequentato un corso annuale IFTS. </a:t>
            </a:r>
            <a:endParaRPr lang="it-IT" sz="3200" dirty="0" smtClean="0"/>
          </a:p>
          <a:p>
            <a:pPr algn="just"/>
            <a:r>
              <a:rPr lang="it-IT" sz="3200" dirty="0" smtClean="0"/>
              <a:t>Una </a:t>
            </a:r>
            <a:r>
              <a:rPr lang="it-IT" sz="3200" dirty="0"/>
              <a:t>buona conoscenza dell'informatica e della lingua inglese costituisce requisito preferenziale per l'ammissione ai percorsi. Vi è tuttavia la possibilità di frequentare moduli di specifica preparazione, finalizzati a riallineare le competenze mancanti.</a:t>
            </a:r>
          </a:p>
        </p:txBody>
      </p:sp>
    </p:spTree>
    <p:extLst>
      <p:ext uri="{BB962C8B-B14F-4D97-AF65-F5344CB8AC3E}">
        <p14:creationId xmlns:p14="http://schemas.microsoft.com/office/powerpoint/2010/main" val="253239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tangolo 1"/>
          <p:cNvSpPr/>
          <p:nvPr/>
        </p:nvSpPr>
        <p:spPr>
          <a:xfrm>
            <a:off x="709448" y="1495547"/>
            <a:ext cx="105786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I corsi hanno un taglio «pratico».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Almeno </a:t>
            </a:r>
            <a:r>
              <a:rPr lang="it-IT" sz="3200" dirty="0"/>
              <a:t>il 30% della durata dei corsi è svolto in azienda stabilendo subito un legame molto forte con il mondo produttivo attraverso </a:t>
            </a:r>
            <a:r>
              <a:rPr lang="it-IT" sz="3200" dirty="0" smtClean="0"/>
              <a:t>stage.</a:t>
            </a:r>
            <a:endParaRPr lang="it-IT" sz="32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3200" dirty="0"/>
              <a:t>Il corpo docente proviene per almeno il </a:t>
            </a:r>
            <a:r>
              <a:rPr lang="it-IT" sz="3200" dirty="0" smtClean="0"/>
              <a:t>60</a:t>
            </a:r>
            <a:r>
              <a:rPr lang="it-IT" sz="3200" dirty="0"/>
              <a:t>% dal mondo del lavoro. </a:t>
            </a:r>
            <a:endParaRPr lang="it-IT" sz="3200" dirty="0" smtClean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3200" dirty="0" smtClean="0"/>
              <a:t>I </a:t>
            </a:r>
            <a:r>
              <a:rPr lang="it-IT" sz="3200" dirty="0"/>
              <a:t>corsi si articolano di norma in quattro semestri (1800/2000 ore) e possono arrivare fino a sei semestri.</a:t>
            </a:r>
          </a:p>
        </p:txBody>
      </p:sp>
    </p:spTree>
    <p:extLst>
      <p:ext uri="{BB962C8B-B14F-4D97-AF65-F5344CB8AC3E}">
        <p14:creationId xmlns:p14="http://schemas.microsoft.com/office/powerpoint/2010/main" val="32719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6216DB-1521-8807-6580-20A7D98A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79" y="240146"/>
            <a:ext cx="9905998" cy="1142043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/>
              <a:t>Finanziato </a:t>
            </a:r>
            <a:r>
              <a:rPr lang="it-IT" sz="6000" b="1" dirty="0" err="1" smtClean="0"/>
              <a:t>daLLA</a:t>
            </a:r>
            <a:r>
              <a:rPr lang="it-IT" sz="6000" b="1" dirty="0" smtClean="0"/>
              <a:t>: </a:t>
            </a:r>
            <a:endParaRPr lang="it-IT" sz="6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47F66ED-94F1-3816-F5BC-26AF46E6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308539"/>
            <a:ext cx="11398469" cy="487182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800" b="1" dirty="0"/>
              <a:t>REGIONE LAZIO</a:t>
            </a:r>
            <a:br>
              <a:rPr lang="it-IT" sz="4800" b="1" dirty="0"/>
            </a:br>
            <a:r>
              <a:rPr lang="it-IT" sz="4400" b="1" dirty="0"/>
              <a:t>Assessorato Lavoro, Scuola e Formazione </a:t>
            </a:r>
            <a:br>
              <a:rPr lang="it-IT" sz="4400" b="1" dirty="0"/>
            </a:br>
            <a:r>
              <a:rPr lang="it-IT" sz="4400" b="1" dirty="0"/>
              <a:t>Direzione regionale Istruzione, Formazione e Politiche per </a:t>
            </a:r>
            <a:r>
              <a:rPr lang="it-IT" sz="4400" b="1" dirty="0" smtClean="0"/>
              <a:t>l’Occupazione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800" b="1" dirty="0"/>
              <a:t/>
            </a:r>
            <a:br>
              <a:rPr lang="it-IT" sz="800" b="1" dirty="0"/>
            </a:br>
            <a:r>
              <a:rPr lang="it-IT" sz="3600" dirty="0"/>
              <a:t>Programma Fondo Sociale Europeo Plus (FSE+) 2021- 2027</a:t>
            </a:r>
            <a:br>
              <a:rPr lang="it-IT" sz="3600" dirty="0"/>
            </a:br>
            <a:r>
              <a:rPr lang="it-IT" sz="3600" dirty="0"/>
              <a:t>Obiettivo di Policy 4 “Un’Europa più sociale”</a:t>
            </a:r>
            <a:br>
              <a:rPr lang="it-IT" sz="3600" dirty="0"/>
            </a:br>
            <a:r>
              <a:rPr lang="it-IT" sz="3600" b="1" dirty="0"/>
              <a:t>Priorità “Giovani”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739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tangolo 1"/>
          <p:cNvSpPr/>
          <p:nvPr/>
        </p:nvSpPr>
        <p:spPr>
          <a:xfrm>
            <a:off x="1103586" y="1819842"/>
            <a:ext cx="102002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dirty="0"/>
              <a:t>L'esperienza lavorativa in azienda può essere svolta in regime di </a:t>
            </a:r>
            <a:r>
              <a:rPr lang="it-IT" sz="4000" b="1" i="1" dirty="0"/>
              <a:t>apprendistato</a:t>
            </a:r>
            <a:r>
              <a:rPr lang="it-IT" sz="4000" dirty="0"/>
              <a:t>, garantendo una maggiore integrazione tra formazione e lavoro, per ridurre il disallineamento tra do­manda e offerta di figure e competenze professionali.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66140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tangolo 1"/>
          <p:cNvSpPr/>
          <p:nvPr/>
        </p:nvSpPr>
        <p:spPr>
          <a:xfrm>
            <a:off x="993226" y="1341282"/>
            <a:ext cx="10573405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3600" dirty="0"/>
              <a:t>Al termine del corso si consegue il Diploma di Tecnico Superiore con la certificazione delle competenze corrispondenti al V livello del Quadro europeo delle qualifiche – EQF.</a:t>
            </a:r>
          </a:p>
          <a:p>
            <a:pPr algn="just">
              <a:spcAft>
                <a:spcPts val="1800"/>
              </a:spcAft>
            </a:pPr>
            <a:r>
              <a:rPr lang="it-IT" sz="3600" dirty="0"/>
              <a:t>Per favorire la circolazione in ambito nazionale ed europeo, il titolo è corre­dato dall'EUROPASS diploma </a:t>
            </a:r>
            <a:r>
              <a:rPr lang="it-IT" sz="3600" dirty="0" err="1"/>
              <a:t>supplement</a:t>
            </a:r>
            <a:r>
              <a:rPr lang="it-IT" sz="3600" dirty="0"/>
              <a:t>. I diplomi sono rilasciati dall'istituzione scolastica ente di riferimento dell'I.T.S. sulla base di un modello nazionale.</a:t>
            </a:r>
          </a:p>
        </p:txBody>
      </p:sp>
    </p:spTree>
    <p:extLst>
      <p:ext uri="{BB962C8B-B14F-4D97-AF65-F5344CB8AC3E}">
        <p14:creationId xmlns:p14="http://schemas.microsoft.com/office/powerpoint/2010/main" val="325035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GLI ITS – ISTITUTI TECNICI SUPERIORI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7" y="1849164"/>
            <a:ext cx="11207196" cy="31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03973" y="5076497"/>
            <a:ext cx="9601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PER APPROFONDIRE: </a:t>
            </a:r>
            <a:r>
              <a:rPr lang="it-IT" sz="4400" dirty="0">
                <a:solidFill>
                  <a:srgbClr val="FFC000"/>
                </a:solidFill>
              </a:rPr>
              <a:t>https://sistemaits.it/</a:t>
            </a:r>
          </a:p>
        </p:txBody>
      </p:sp>
    </p:spTree>
    <p:extLst>
      <p:ext uri="{BB962C8B-B14F-4D97-AF65-F5344CB8AC3E}">
        <p14:creationId xmlns:p14="http://schemas.microsoft.com/office/powerpoint/2010/main" val="62086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CasellaDiTesto 1"/>
          <p:cNvSpPr txBox="1"/>
          <p:nvPr/>
        </p:nvSpPr>
        <p:spPr>
          <a:xfrm>
            <a:off x="525368" y="2309732"/>
            <a:ext cx="113516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smtClean="0"/>
              <a:t>Grazie</a:t>
            </a:r>
          </a:p>
          <a:p>
            <a:pPr algn="ctr"/>
            <a:r>
              <a:rPr lang="it-IT" sz="6000" dirty="0" smtClean="0"/>
              <a:t> </a:t>
            </a:r>
          </a:p>
          <a:p>
            <a:pPr algn="ctr"/>
            <a:r>
              <a:rPr lang="it-IT" sz="6000" dirty="0"/>
              <a:t>e</a:t>
            </a:r>
            <a:r>
              <a:rPr lang="it-IT" sz="6000" dirty="0" smtClean="0"/>
              <a:t>d un grande in bocca al lupo a tutti</a:t>
            </a:r>
            <a:endParaRPr lang="it-IT" sz="6000" dirty="0"/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819807" y="626200"/>
            <a:ext cx="10746825" cy="1228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smtClean="0">
                <a:solidFill>
                  <a:srgbClr val="FFC000"/>
                </a:solidFill>
              </a:rPr>
              <a:t>Progetto ora</a:t>
            </a:r>
            <a:br>
              <a:rPr lang="it-IT" sz="5400" b="1" dirty="0" smtClean="0">
                <a:solidFill>
                  <a:srgbClr val="FFC000"/>
                </a:solidFill>
              </a:rPr>
            </a:br>
            <a:r>
              <a:rPr lang="it-IT" sz="5400" b="1" dirty="0" err="1" smtClean="0">
                <a:solidFill>
                  <a:srgbClr val="FFC000"/>
                </a:solidFill>
              </a:rPr>
              <a:t>dOpo</a:t>
            </a:r>
            <a:r>
              <a:rPr lang="it-IT" sz="5400" b="1" dirty="0" smtClean="0">
                <a:solidFill>
                  <a:srgbClr val="FFC000"/>
                </a:solidFill>
              </a:rPr>
              <a:t> la </a:t>
            </a:r>
            <a:r>
              <a:rPr lang="it-IT" sz="5400" b="1" dirty="0" err="1" smtClean="0">
                <a:solidFill>
                  <a:srgbClr val="FFC000"/>
                </a:solidFill>
              </a:rPr>
              <a:t>matuRità</a:t>
            </a:r>
            <a:r>
              <a:rPr lang="it-IT" sz="5400" b="1" dirty="0" smtClean="0">
                <a:solidFill>
                  <a:srgbClr val="FFC000"/>
                </a:solidFill>
              </a:rPr>
              <a:t> </a:t>
            </a:r>
            <a:r>
              <a:rPr lang="it-IT" sz="5400" b="1" dirty="0" err="1" smtClean="0">
                <a:solidFill>
                  <a:srgbClr val="FFC000"/>
                </a:solidFill>
              </a:rPr>
              <a:t>cosA</a:t>
            </a:r>
            <a:r>
              <a:rPr lang="it-IT" sz="5400" b="1" dirty="0" smtClean="0">
                <a:solidFill>
                  <a:srgbClr val="FFC000"/>
                </a:solidFill>
              </a:rPr>
              <a:t> farò? </a:t>
            </a:r>
            <a:endParaRPr lang="it-IT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4117" y="240145"/>
            <a:ext cx="9905998" cy="1478570"/>
          </a:xfrm>
        </p:spPr>
        <p:txBody>
          <a:bodyPr/>
          <a:lstStyle/>
          <a:p>
            <a:pPr algn="ctr"/>
            <a:r>
              <a:rPr lang="it-IT" b="1" dirty="0" smtClean="0"/>
              <a:t>OBIETTIVI DEL SEMINARIO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5572" y="1592317"/>
            <a:ext cx="11051628" cy="3852042"/>
          </a:xfrm>
        </p:spPr>
        <p:txBody>
          <a:bodyPr>
            <a:noAutofit/>
          </a:bodyPr>
          <a:lstStyle/>
          <a:p>
            <a:r>
              <a:rPr lang="it-IT" sz="2800" dirty="0"/>
              <a:t>Rispondere al bisogno di studenti e famiglie di orientarsi per l’uscita dalla scuola secondaria;</a:t>
            </a:r>
          </a:p>
          <a:p>
            <a:r>
              <a:rPr lang="it-IT" sz="2800" dirty="0"/>
              <a:t>Stimolare l’autovalutazione degli studenti su attitudini, aspirazioni e </a:t>
            </a:r>
            <a:r>
              <a:rPr lang="it-IT" sz="2800" dirty="0" smtClean="0"/>
              <a:t>interessi e scoprire/valorizzare </a:t>
            </a:r>
            <a:r>
              <a:rPr lang="it-IT" sz="2800" dirty="0"/>
              <a:t>attitudini e competenze che magari non sanno ancora di avere</a:t>
            </a:r>
            <a:r>
              <a:rPr lang="it-IT" sz="2800" dirty="0" smtClean="0"/>
              <a:t>;</a:t>
            </a:r>
            <a:endParaRPr lang="it-IT" sz="2800" dirty="0"/>
          </a:p>
          <a:p>
            <a:r>
              <a:rPr lang="it-IT" sz="2800" dirty="0"/>
              <a:t>Tradurre idee in percorsi concreti;</a:t>
            </a:r>
          </a:p>
          <a:p>
            <a:r>
              <a:rPr lang="it-IT" sz="2800" dirty="0"/>
              <a:t>Sviluppare la capacità di raccogliere informazioni e orientarsi nella scelta dell’Università;</a:t>
            </a:r>
          </a:p>
          <a:p>
            <a:r>
              <a:rPr lang="it-IT" sz="2800" dirty="0" smtClean="0"/>
              <a:t>Informare sui servizi </a:t>
            </a:r>
            <a:r>
              <a:rPr lang="it-IT" sz="2800" dirty="0"/>
              <a:t>che </a:t>
            </a:r>
            <a:r>
              <a:rPr lang="it-IT" sz="2800" dirty="0" smtClean="0"/>
              <a:t>aiutano ad entrare </a:t>
            </a:r>
            <a:r>
              <a:rPr lang="it-IT" sz="2800" dirty="0"/>
              <a:t>nel mondo del lavoro.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23648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698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9882" y="0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il Rapporto INAPP </a:t>
            </a:r>
            <a:r>
              <a:rPr lang="it-IT" b="1" dirty="0" smtClean="0"/>
              <a:t>2021</a:t>
            </a:r>
            <a:br>
              <a:rPr lang="it-IT" b="1" dirty="0" smtClean="0"/>
            </a:br>
            <a:r>
              <a:rPr lang="it-IT" b="1" dirty="0" smtClean="0"/>
              <a:t>su Popolazione tra i 15 ed i 64 anni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276" y="1540038"/>
            <a:ext cx="10767848" cy="4734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L’Italia </a:t>
            </a:r>
            <a:r>
              <a:rPr lang="it-IT" dirty="0" smtClean="0"/>
              <a:t>si </a:t>
            </a:r>
            <a:r>
              <a:rPr lang="it-IT" dirty="0"/>
              <a:t>porta dietro una serie di criticità e deficit </a:t>
            </a:r>
            <a:r>
              <a:rPr lang="it-IT" dirty="0" smtClean="0"/>
              <a:t>irrisolti: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39,8% possiede </a:t>
            </a:r>
            <a:r>
              <a:rPr lang="it-IT" dirty="0"/>
              <a:t>solo la licenza </a:t>
            </a:r>
            <a:r>
              <a:rPr lang="it-IT" dirty="0" smtClean="0"/>
              <a:t>media;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10,2% possiede un diploma di scuola professionale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32,6% possiede una licenza di scuola superiore 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17,4% ha titoli </a:t>
            </a:r>
            <a:r>
              <a:rPr lang="it-IT" dirty="0"/>
              <a:t>di livello </a:t>
            </a:r>
            <a:r>
              <a:rPr lang="it-IT" dirty="0" smtClean="0"/>
              <a:t>terziario (quest’ultimo </a:t>
            </a:r>
            <a:r>
              <a:rPr lang="it-IT" dirty="0"/>
              <a:t>tasso risale al 27,6% tra i </a:t>
            </a:r>
            <a:r>
              <a:rPr lang="it-IT" dirty="0" smtClean="0"/>
              <a:t>30-34 anni</a:t>
            </a:r>
            <a:r>
              <a:rPr lang="it-IT" dirty="0"/>
              <a:t>, ma in Ue la percentuale è del 40,3</a:t>
            </a:r>
            <a:r>
              <a:rPr lang="it-IT" dirty="0" smtClean="0"/>
              <a:t>%.)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 </a:t>
            </a:r>
            <a:r>
              <a:rPr lang="it-IT" dirty="0"/>
              <a:t>I </a:t>
            </a:r>
            <a:r>
              <a:rPr lang="it-IT" dirty="0" err="1"/>
              <a:t>Neet</a:t>
            </a:r>
            <a:r>
              <a:rPr lang="it-IT" dirty="0"/>
              <a:t>, inoltre, cioè quei giovani che non lavorano, non studiano e non cercano un’occupazione, sono in Italia il 23,8% tra i 25-34enni, la percentuale più elevata nei Paesi Ue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0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3547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4117" y="0"/>
            <a:ext cx="9905998" cy="1119352"/>
          </a:xfrm>
        </p:spPr>
        <p:txBody>
          <a:bodyPr/>
          <a:lstStyle/>
          <a:p>
            <a:pPr algn="ctr"/>
            <a:r>
              <a:rPr lang="it-IT" b="1" dirty="0" smtClean="0"/>
              <a:t>La scelta dell’università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5572" y="898634"/>
            <a:ext cx="10657489" cy="529721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it-IT" b="1" dirty="0"/>
              <a:t>La scelta della facoltà universitaria</a:t>
            </a:r>
            <a:r>
              <a:rPr lang="it-IT" dirty="0"/>
              <a:t> da intraprendere </a:t>
            </a:r>
            <a:r>
              <a:rPr lang="it-IT" b="1" dirty="0"/>
              <a:t>è delicata</a:t>
            </a:r>
            <a:r>
              <a:rPr lang="it-IT" dirty="0"/>
              <a:t> ed importante. Come riportano molti studi a riguardo, c’è un’alta percentuale di</a:t>
            </a:r>
            <a:r>
              <a:rPr lang="it-IT" b="1" dirty="0"/>
              <a:t> studenti indecisi</a:t>
            </a:r>
            <a:r>
              <a:rPr lang="it-IT" dirty="0"/>
              <a:t> fino all’ultimo anno.</a:t>
            </a:r>
          </a:p>
          <a:p>
            <a:pPr fontAlgn="base"/>
            <a:r>
              <a:rPr lang="it-IT" dirty="0"/>
              <a:t>Diverse sono le tecniche per capire quale possa essere la giusta facoltà universitaria.</a:t>
            </a:r>
          </a:p>
          <a:p>
            <a:pPr fontAlgn="base"/>
            <a:r>
              <a:rPr lang="it-IT" b="1" dirty="0"/>
              <a:t>È fondamentale creare una connessione tra scuola superiore, università e mondo del lavoro.</a:t>
            </a:r>
            <a:endParaRPr lang="it-IT" dirty="0"/>
          </a:p>
          <a:p>
            <a:pPr fontAlgn="base"/>
            <a:r>
              <a:rPr lang="it-IT" dirty="0"/>
              <a:t>Oltre il 50% degli studenti afferma di aver commesso un errore nella scelta del corso di laurea al momento dell’iscrizione. Di solito le opinioni e i consigli delle famiglie o degli amici hanno una forte influenza sulla scelta dell’università.</a:t>
            </a:r>
          </a:p>
          <a:p>
            <a:pPr fontAlgn="base"/>
            <a:r>
              <a:rPr lang="it-IT" b="1" dirty="0"/>
              <a:t>Attenzione!</a:t>
            </a:r>
            <a:r>
              <a:rPr lang="it-IT" dirty="0"/>
              <a:t>  Una persona che è stata influenzata o consigliata dalla famiglia o che ha scelto di seguire un amico ha più probabilità di cambiare idea in futuro.</a:t>
            </a:r>
          </a:p>
          <a:p>
            <a:pPr fontAlgn="base"/>
            <a:r>
              <a:rPr lang="it-IT" b="1" dirty="0"/>
              <a:t>Informati il più possibile</a:t>
            </a:r>
            <a:r>
              <a:rPr lang="it-IT" dirty="0"/>
              <a:t> per fare una scelta consapevole. Cerca di fare attenzione a quali sono le </a:t>
            </a:r>
            <a:r>
              <a:rPr lang="it-IT" b="1" u="sng" dirty="0"/>
              <a:t>tue</a:t>
            </a:r>
            <a:r>
              <a:rPr lang="it-IT" dirty="0"/>
              <a:t> attitudini e le tue inclinazioni.</a:t>
            </a:r>
          </a:p>
          <a:p>
            <a:endParaRPr lang="it-IT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1447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0241" y="445098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2044535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/>
              <a:t>Per supportarvi nella scelta ed iniziare </a:t>
            </a:r>
            <a:r>
              <a:rPr lang="it-IT" sz="3200" dirty="0"/>
              <a:t>a restringere il campo </a:t>
            </a:r>
            <a:r>
              <a:rPr lang="it-IT" sz="3200" dirty="0" smtClean="0"/>
              <a:t>il test </a:t>
            </a:r>
            <a:r>
              <a:rPr lang="it-IT" sz="3200" dirty="0"/>
              <a:t>di orientamento </a:t>
            </a:r>
            <a:r>
              <a:rPr lang="it-IT" sz="3200" dirty="0" smtClean="0"/>
              <a:t>che vi abbiamo sottoposto è molto importante.</a:t>
            </a:r>
          </a:p>
          <a:p>
            <a:pPr marL="0" indent="0">
              <a:buNone/>
            </a:pPr>
            <a:r>
              <a:rPr lang="it-IT" sz="3200" dirty="0" smtClean="0"/>
              <a:t>Vi rende consapevoli delle vostre attitudini e dei vostri punti di forza ma può aiutarvi nel miglioramento delle aree critiche.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5131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271677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50" y="1578504"/>
            <a:ext cx="4935515" cy="49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085490" y="1573187"/>
            <a:ext cx="547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600" dirty="0"/>
              <a:t>Scienze della Formazione</a:t>
            </a:r>
          </a:p>
        </p:txBody>
      </p:sp>
      <p:pic>
        <p:nvPicPr>
          <p:cNvPr id="5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9217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4116" y="382035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2" y="1734208"/>
            <a:ext cx="4729654" cy="472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85490" y="1573187"/>
            <a:ext cx="547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600" dirty="0"/>
              <a:t>Scienze </a:t>
            </a:r>
            <a:r>
              <a:rPr lang="it-IT" sz="3600" dirty="0" smtClean="0"/>
              <a:t>Politiche</a:t>
            </a:r>
            <a:endParaRPr lang="it-IT" sz="3600" dirty="0"/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7200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4117" y="177084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La scelta dell’università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3" y="1223004"/>
            <a:ext cx="5240857" cy="52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85490" y="1384001"/>
            <a:ext cx="547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600" dirty="0" smtClean="0"/>
              <a:t>Economia</a:t>
            </a:r>
            <a:endParaRPr lang="it-IT" sz="3600" dirty="0"/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85881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AA353C34084B48AD5373DABC4FE04B" ma:contentTypeVersion="6" ma:contentTypeDescription="Creare un nuovo documento." ma:contentTypeScope="" ma:versionID="7b95d111b612a96f1219550b5e1db449">
  <xsd:schema xmlns:xsd="http://www.w3.org/2001/XMLSchema" xmlns:xs="http://www.w3.org/2001/XMLSchema" xmlns:p="http://schemas.microsoft.com/office/2006/metadata/properties" xmlns:ns2="a92ef012-2059-489e-bed9-6971e10b3fed" targetNamespace="http://schemas.microsoft.com/office/2006/metadata/properties" ma:root="true" ma:fieldsID="1b0ffde798c86c6a5476af6b0920dbb2" ns2:_="">
    <xsd:import namespace="a92ef012-2059-489e-bed9-6971e10b3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ef012-2059-489e-bed9-6971e10b3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56443-2934-47D5-BC1C-6F8CCDE8E7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4AACC-8FBD-48EA-9157-CB62B8367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ef012-2059-489e-bed9-6971e10b3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7C9D3-16DB-4FF6-A2EC-405FC028E78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92ef012-2059-489e-bed9-6971e10b3fed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13343</TotalTime>
  <Words>744</Words>
  <Application>Microsoft Office PowerPoint</Application>
  <PresentationFormat>Personalizzato</PresentationFormat>
  <Paragraphs>91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Circuito</vt:lpstr>
      <vt:lpstr>Fondazione ITS   Information &amp; Communications Technology Academy</vt:lpstr>
      <vt:lpstr>Finanziato daLLA: </vt:lpstr>
      <vt:lpstr>OBIETTIVI DEL SEMINARIO</vt:lpstr>
      <vt:lpstr>il Rapporto INAPP 2021 su Popolazione tra i 15 ed i 64 anni</vt:lpstr>
      <vt:lpstr>La scelta dell’università</vt:lpstr>
      <vt:lpstr>La scelta dell’università</vt:lpstr>
      <vt:lpstr>La scelta dell’università</vt:lpstr>
      <vt:lpstr>La scelta dell’università</vt:lpstr>
      <vt:lpstr>La scelta dell’università</vt:lpstr>
      <vt:lpstr>La scelta dell’università</vt:lpstr>
      <vt:lpstr>La scelta dell’università</vt:lpstr>
      <vt:lpstr>La scelta dell’università</vt:lpstr>
      <vt:lpstr>La scelta dell’università</vt:lpstr>
      <vt:lpstr>La scelta dell’università</vt:lpstr>
      <vt:lpstr>Altra e nuova opportunità formativa post-diploma ed alternativa all’università </vt:lpstr>
      <vt:lpstr>GLI ITS – ISTITUTI TECNICI SUPERIORI</vt:lpstr>
      <vt:lpstr>GLI ITS – ISTITUTI TECNICI SUPERIORI</vt:lpstr>
      <vt:lpstr>GLI ITS – ISTITUTI TECNICI SUPERIORI</vt:lpstr>
      <vt:lpstr>GLI ITS – ISTITUTI TECNICI SUPERIORI</vt:lpstr>
      <vt:lpstr>GLI ITS – ISTITUTI TECNICI SUPERIORI</vt:lpstr>
      <vt:lpstr>GLI ITS – ISTITUTI TECNICI SUPERIORI</vt:lpstr>
      <vt:lpstr>GLI ITS – ISTITUTI TECNICI SUPERIORI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Costituzione ITS  «Istituto Tecnico Superiore ITS Information and Communications Technology Academy»</dc:title>
  <dc:creator>Fabrizio Rizzitelli</dc:creator>
  <cp:lastModifiedBy>Enzo Chilelli</cp:lastModifiedBy>
  <cp:revision>111</cp:revision>
  <cp:lastPrinted>2022-10-19T16:38:02Z</cp:lastPrinted>
  <dcterms:created xsi:type="dcterms:W3CDTF">2022-03-20T16:16:01Z</dcterms:created>
  <dcterms:modified xsi:type="dcterms:W3CDTF">2022-11-25T13:39:39Z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0x010100F4AA353C34084B48AD5373DABC4FE04B</vt:lpwstr>
  </property>
</Properties>
</file>